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6"/>
    <p:restoredTop sz="94710"/>
  </p:normalViewPr>
  <p:slideViewPr>
    <p:cSldViewPr>
      <p:cViewPr varScale="1">
        <p:scale>
          <a:sx n="95" d="100"/>
          <a:sy n="95" d="100"/>
        </p:scale>
        <p:origin x="183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40269" y="2326132"/>
            <a:ext cx="2456815" cy="379730"/>
          </a:xfrm>
          <a:custGeom>
            <a:avLst/>
            <a:gdLst/>
            <a:ahLst/>
            <a:cxnLst/>
            <a:rect l="l" t="t" r="r" b="b"/>
            <a:pathLst>
              <a:path w="2456815" h="379730">
                <a:moveTo>
                  <a:pt x="2266683" y="0"/>
                </a:moveTo>
                <a:lnTo>
                  <a:pt x="189737" y="0"/>
                </a:lnTo>
                <a:lnTo>
                  <a:pt x="139298" y="6778"/>
                </a:lnTo>
                <a:lnTo>
                  <a:pt x="93974" y="25908"/>
                </a:lnTo>
                <a:lnTo>
                  <a:pt x="55573" y="55578"/>
                </a:lnTo>
                <a:lnTo>
                  <a:pt x="25905" y="93980"/>
                </a:lnTo>
                <a:lnTo>
                  <a:pt x="6777" y="139303"/>
                </a:lnTo>
                <a:lnTo>
                  <a:pt x="0" y="189737"/>
                </a:lnTo>
                <a:lnTo>
                  <a:pt x="6776" y="240172"/>
                </a:lnTo>
                <a:lnTo>
                  <a:pt x="25901" y="285496"/>
                </a:lnTo>
                <a:lnTo>
                  <a:pt x="55567" y="323897"/>
                </a:lnTo>
                <a:lnTo>
                  <a:pt x="93964" y="353568"/>
                </a:lnTo>
                <a:lnTo>
                  <a:pt x="139286" y="372697"/>
                </a:lnTo>
                <a:lnTo>
                  <a:pt x="189725" y="379475"/>
                </a:lnTo>
                <a:lnTo>
                  <a:pt x="2266683" y="379475"/>
                </a:lnTo>
                <a:lnTo>
                  <a:pt x="2317118" y="372697"/>
                </a:lnTo>
                <a:lnTo>
                  <a:pt x="2362441" y="353568"/>
                </a:lnTo>
                <a:lnTo>
                  <a:pt x="2400842" y="323897"/>
                </a:lnTo>
                <a:lnTo>
                  <a:pt x="2430513" y="285496"/>
                </a:lnTo>
                <a:lnTo>
                  <a:pt x="2449642" y="240172"/>
                </a:lnTo>
                <a:lnTo>
                  <a:pt x="2456421" y="189737"/>
                </a:lnTo>
                <a:lnTo>
                  <a:pt x="2449642" y="139303"/>
                </a:lnTo>
                <a:lnTo>
                  <a:pt x="2430513" y="93980"/>
                </a:lnTo>
                <a:lnTo>
                  <a:pt x="2400842" y="55578"/>
                </a:lnTo>
                <a:lnTo>
                  <a:pt x="2362441" y="25908"/>
                </a:lnTo>
                <a:lnTo>
                  <a:pt x="2317118" y="6778"/>
                </a:lnTo>
                <a:lnTo>
                  <a:pt x="226668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986152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282321" y="0"/>
                </a:moveTo>
                <a:lnTo>
                  <a:pt x="236518" y="3697"/>
                </a:lnTo>
                <a:lnTo>
                  <a:pt x="193072" y="14402"/>
                </a:lnTo>
                <a:lnTo>
                  <a:pt x="152563" y="31533"/>
                </a:lnTo>
                <a:lnTo>
                  <a:pt x="115571" y="54506"/>
                </a:lnTo>
                <a:lnTo>
                  <a:pt x="82676" y="82740"/>
                </a:lnTo>
                <a:lnTo>
                  <a:pt x="54461" y="115653"/>
                </a:lnTo>
                <a:lnTo>
                  <a:pt x="31505" y="152662"/>
                </a:lnTo>
                <a:lnTo>
                  <a:pt x="14389" y="193186"/>
                </a:lnTo>
                <a:lnTo>
                  <a:pt x="3694" y="236642"/>
                </a:lnTo>
                <a:lnTo>
                  <a:pt x="0" y="282448"/>
                </a:lnTo>
                <a:lnTo>
                  <a:pt x="3694" y="328253"/>
                </a:lnTo>
                <a:lnTo>
                  <a:pt x="14389" y="371709"/>
                </a:lnTo>
                <a:lnTo>
                  <a:pt x="31505" y="412233"/>
                </a:lnTo>
                <a:lnTo>
                  <a:pt x="54461" y="449242"/>
                </a:lnTo>
                <a:lnTo>
                  <a:pt x="82677" y="482155"/>
                </a:lnTo>
                <a:lnTo>
                  <a:pt x="115571" y="510389"/>
                </a:lnTo>
                <a:lnTo>
                  <a:pt x="152563" y="533362"/>
                </a:lnTo>
                <a:lnTo>
                  <a:pt x="193072" y="550493"/>
                </a:lnTo>
                <a:lnTo>
                  <a:pt x="236518" y="561198"/>
                </a:lnTo>
                <a:lnTo>
                  <a:pt x="282321" y="564896"/>
                </a:lnTo>
                <a:lnTo>
                  <a:pt x="328157" y="561198"/>
                </a:lnTo>
                <a:lnTo>
                  <a:pt x="371631" y="550493"/>
                </a:lnTo>
                <a:lnTo>
                  <a:pt x="412162" y="533362"/>
                </a:lnTo>
                <a:lnTo>
                  <a:pt x="449170" y="510389"/>
                </a:lnTo>
                <a:lnTo>
                  <a:pt x="482076" y="482155"/>
                </a:lnTo>
                <a:lnTo>
                  <a:pt x="510299" y="449242"/>
                </a:lnTo>
                <a:lnTo>
                  <a:pt x="533259" y="412233"/>
                </a:lnTo>
                <a:lnTo>
                  <a:pt x="550378" y="371709"/>
                </a:lnTo>
                <a:lnTo>
                  <a:pt x="561074" y="328253"/>
                </a:lnTo>
                <a:lnTo>
                  <a:pt x="564769" y="282448"/>
                </a:lnTo>
                <a:lnTo>
                  <a:pt x="561074" y="236642"/>
                </a:lnTo>
                <a:lnTo>
                  <a:pt x="550378" y="193186"/>
                </a:lnTo>
                <a:lnTo>
                  <a:pt x="533259" y="152662"/>
                </a:lnTo>
                <a:lnTo>
                  <a:pt x="510299" y="115653"/>
                </a:lnTo>
                <a:lnTo>
                  <a:pt x="482076" y="82740"/>
                </a:lnTo>
                <a:lnTo>
                  <a:pt x="449170" y="54506"/>
                </a:lnTo>
                <a:lnTo>
                  <a:pt x="412162" y="31533"/>
                </a:lnTo>
                <a:lnTo>
                  <a:pt x="371631" y="14402"/>
                </a:lnTo>
                <a:lnTo>
                  <a:pt x="328157" y="3697"/>
                </a:lnTo>
                <a:lnTo>
                  <a:pt x="282321" y="0"/>
                </a:lnTo>
                <a:close/>
              </a:path>
            </a:pathLst>
          </a:custGeom>
          <a:solidFill>
            <a:srgbClr val="006FC0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986152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0" y="282448"/>
                </a:moveTo>
                <a:lnTo>
                  <a:pt x="3694" y="236642"/>
                </a:lnTo>
                <a:lnTo>
                  <a:pt x="14389" y="193186"/>
                </a:lnTo>
                <a:lnTo>
                  <a:pt x="31505" y="152662"/>
                </a:lnTo>
                <a:lnTo>
                  <a:pt x="54461" y="115653"/>
                </a:lnTo>
                <a:lnTo>
                  <a:pt x="82676" y="82740"/>
                </a:lnTo>
                <a:lnTo>
                  <a:pt x="115571" y="54506"/>
                </a:lnTo>
                <a:lnTo>
                  <a:pt x="152563" y="31533"/>
                </a:lnTo>
                <a:lnTo>
                  <a:pt x="193072" y="14402"/>
                </a:lnTo>
                <a:lnTo>
                  <a:pt x="236518" y="3697"/>
                </a:lnTo>
                <a:lnTo>
                  <a:pt x="282321" y="0"/>
                </a:lnTo>
                <a:lnTo>
                  <a:pt x="328157" y="3697"/>
                </a:lnTo>
                <a:lnTo>
                  <a:pt x="371631" y="14402"/>
                </a:lnTo>
                <a:lnTo>
                  <a:pt x="412162" y="31533"/>
                </a:lnTo>
                <a:lnTo>
                  <a:pt x="449170" y="54506"/>
                </a:lnTo>
                <a:lnTo>
                  <a:pt x="482076" y="82740"/>
                </a:lnTo>
                <a:lnTo>
                  <a:pt x="510299" y="115653"/>
                </a:lnTo>
                <a:lnTo>
                  <a:pt x="533259" y="152662"/>
                </a:lnTo>
                <a:lnTo>
                  <a:pt x="550378" y="193186"/>
                </a:lnTo>
                <a:lnTo>
                  <a:pt x="561074" y="236642"/>
                </a:lnTo>
                <a:lnTo>
                  <a:pt x="564769" y="282448"/>
                </a:lnTo>
                <a:lnTo>
                  <a:pt x="561074" y="328253"/>
                </a:lnTo>
                <a:lnTo>
                  <a:pt x="550378" y="371709"/>
                </a:lnTo>
                <a:lnTo>
                  <a:pt x="533259" y="412233"/>
                </a:lnTo>
                <a:lnTo>
                  <a:pt x="510299" y="449242"/>
                </a:lnTo>
                <a:lnTo>
                  <a:pt x="482076" y="482155"/>
                </a:lnTo>
                <a:lnTo>
                  <a:pt x="449170" y="510389"/>
                </a:lnTo>
                <a:lnTo>
                  <a:pt x="412162" y="533362"/>
                </a:lnTo>
                <a:lnTo>
                  <a:pt x="371631" y="550493"/>
                </a:lnTo>
                <a:lnTo>
                  <a:pt x="328157" y="561198"/>
                </a:lnTo>
                <a:lnTo>
                  <a:pt x="282321" y="564896"/>
                </a:lnTo>
                <a:lnTo>
                  <a:pt x="236518" y="561198"/>
                </a:lnTo>
                <a:lnTo>
                  <a:pt x="193072" y="550493"/>
                </a:lnTo>
                <a:lnTo>
                  <a:pt x="152563" y="533362"/>
                </a:lnTo>
                <a:lnTo>
                  <a:pt x="115571" y="510389"/>
                </a:lnTo>
                <a:lnTo>
                  <a:pt x="82677" y="482155"/>
                </a:lnTo>
                <a:lnTo>
                  <a:pt x="54461" y="449242"/>
                </a:lnTo>
                <a:lnTo>
                  <a:pt x="31505" y="412233"/>
                </a:lnTo>
                <a:lnTo>
                  <a:pt x="14389" y="371709"/>
                </a:lnTo>
                <a:lnTo>
                  <a:pt x="3694" y="328253"/>
                </a:lnTo>
                <a:lnTo>
                  <a:pt x="0" y="282448"/>
                </a:lnTo>
                <a:close/>
              </a:path>
            </a:pathLst>
          </a:custGeom>
          <a:ln w="9525">
            <a:solidFill>
              <a:srgbClr val="C7C7C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040269" y="2326132"/>
            <a:ext cx="2456815" cy="379730"/>
          </a:xfrm>
          <a:custGeom>
            <a:avLst/>
            <a:gdLst/>
            <a:ahLst/>
            <a:cxnLst/>
            <a:rect l="l" t="t" r="r" b="b"/>
            <a:pathLst>
              <a:path w="2456815" h="379730">
                <a:moveTo>
                  <a:pt x="2266683" y="0"/>
                </a:moveTo>
                <a:lnTo>
                  <a:pt x="189737" y="0"/>
                </a:lnTo>
                <a:lnTo>
                  <a:pt x="139298" y="6778"/>
                </a:lnTo>
                <a:lnTo>
                  <a:pt x="93974" y="25908"/>
                </a:lnTo>
                <a:lnTo>
                  <a:pt x="55573" y="55578"/>
                </a:lnTo>
                <a:lnTo>
                  <a:pt x="25905" y="93980"/>
                </a:lnTo>
                <a:lnTo>
                  <a:pt x="6777" y="139303"/>
                </a:lnTo>
                <a:lnTo>
                  <a:pt x="0" y="189737"/>
                </a:lnTo>
                <a:lnTo>
                  <a:pt x="6776" y="240172"/>
                </a:lnTo>
                <a:lnTo>
                  <a:pt x="25901" y="285496"/>
                </a:lnTo>
                <a:lnTo>
                  <a:pt x="55567" y="323897"/>
                </a:lnTo>
                <a:lnTo>
                  <a:pt x="93964" y="353568"/>
                </a:lnTo>
                <a:lnTo>
                  <a:pt x="139286" y="372697"/>
                </a:lnTo>
                <a:lnTo>
                  <a:pt x="189725" y="379475"/>
                </a:lnTo>
                <a:lnTo>
                  <a:pt x="2266683" y="379475"/>
                </a:lnTo>
                <a:lnTo>
                  <a:pt x="2317118" y="372697"/>
                </a:lnTo>
                <a:lnTo>
                  <a:pt x="2362441" y="353568"/>
                </a:lnTo>
                <a:lnTo>
                  <a:pt x="2400842" y="323897"/>
                </a:lnTo>
                <a:lnTo>
                  <a:pt x="2430513" y="285496"/>
                </a:lnTo>
                <a:lnTo>
                  <a:pt x="2449642" y="240172"/>
                </a:lnTo>
                <a:lnTo>
                  <a:pt x="2456421" y="189737"/>
                </a:lnTo>
                <a:lnTo>
                  <a:pt x="2449642" y="139303"/>
                </a:lnTo>
                <a:lnTo>
                  <a:pt x="2430513" y="93980"/>
                </a:lnTo>
                <a:lnTo>
                  <a:pt x="2400842" y="55578"/>
                </a:lnTo>
                <a:lnTo>
                  <a:pt x="2362441" y="25908"/>
                </a:lnTo>
                <a:lnTo>
                  <a:pt x="2317118" y="6778"/>
                </a:lnTo>
                <a:lnTo>
                  <a:pt x="226668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986152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282321" y="0"/>
                </a:moveTo>
                <a:lnTo>
                  <a:pt x="236518" y="3697"/>
                </a:lnTo>
                <a:lnTo>
                  <a:pt x="193072" y="14402"/>
                </a:lnTo>
                <a:lnTo>
                  <a:pt x="152563" y="31533"/>
                </a:lnTo>
                <a:lnTo>
                  <a:pt x="115571" y="54506"/>
                </a:lnTo>
                <a:lnTo>
                  <a:pt x="82676" y="82740"/>
                </a:lnTo>
                <a:lnTo>
                  <a:pt x="54461" y="115653"/>
                </a:lnTo>
                <a:lnTo>
                  <a:pt x="31505" y="152662"/>
                </a:lnTo>
                <a:lnTo>
                  <a:pt x="14389" y="193186"/>
                </a:lnTo>
                <a:lnTo>
                  <a:pt x="3694" y="236642"/>
                </a:lnTo>
                <a:lnTo>
                  <a:pt x="0" y="282448"/>
                </a:lnTo>
                <a:lnTo>
                  <a:pt x="3694" y="328253"/>
                </a:lnTo>
                <a:lnTo>
                  <a:pt x="14389" y="371709"/>
                </a:lnTo>
                <a:lnTo>
                  <a:pt x="31505" y="412233"/>
                </a:lnTo>
                <a:lnTo>
                  <a:pt x="54461" y="449242"/>
                </a:lnTo>
                <a:lnTo>
                  <a:pt x="82677" y="482155"/>
                </a:lnTo>
                <a:lnTo>
                  <a:pt x="115571" y="510389"/>
                </a:lnTo>
                <a:lnTo>
                  <a:pt x="152563" y="533362"/>
                </a:lnTo>
                <a:lnTo>
                  <a:pt x="193072" y="550493"/>
                </a:lnTo>
                <a:lnTo>
                  <a:pt x="236518" y="561198"/>
                </a:lnTo>
                <a:lnTo>
                  <a:pt x="282321" y="564896"/>
                </a:lnTo>
                <a:lnTo>
                  <a:pt x="328157" y="561198"/>
                </a:lnTo>
                <a:lnTo>
                  <a:pt x="371631" y="550493"/>
                </a:lnTo>
                <a:lnTo>
                  <a:pt x="412162" y="533362"/>
                </a:lnTo>
                <a:lnTo>
                  <a:pt x="449170" y="510389"/>
                </a:lnTo>
                <a:lnTo>
                  <a:pt x="482076" y="482155"/>
                </a:lnTo>
                <a:lnTo>
                  <a:pt x="510299" y="449242"/>
                </a:lnTo>
                <a:lnTo>
                  <a:pt x="533259" y="412233"/>
                </a:lnTo>
                <a:lnTo>
                  <a:pt x="550378" y="371709"/>
                </a:lnTo>
                <a:lnTo>
                  <a:pt x="561074" y="328253"/>
                </a:lnTo>
                <a:lnTo>
                  <a:pt x="564769" y="282448"/>
                </a:lnTo>
                <a:lnTo>
                  <a:pt x="561074" y="236642"/>
                </a:lnTo>
                <a:lnTo>
                  <a:pt x="550378" y="193186"/>
                </a:lnTo>
                <a:lnTo>
                  <a:pt x="533259" y="152662"/>
                </a:lnTo>
                <a:lnTo>
                  <a:pt x="510299" y="115653"/>
                </a:lnTo>
                <a:lnTo>
                  <a:pt x="482076" y="82740"/>
                </a:lnTo>
                <a:lnTo>
                  <a:pt x="449170" y="54506"/>
                </a:lnTo>
                <a:lnTo>
                  <a:pt x="412162" y="31533"/>
                </a:lnTo>
                <a:lnTo>
                  <a:pt x="371631" y="14402"/>
                </a:lnTo>
                <a:lnTo>
                  <a:pt x="328157" y="3697"/>
                </a:lnTo>
                <a:lnTo>
                  <a:pt x="282321" y="0"/>
                </a:lnTo>
                <a:close/>
              </a:path>
            </a:pathLst>
          </a:custGeom>
          <a:solidFill>
            <a:srgbClr val="006FC0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986152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0" y="282448"/>
                </a:moveTo>
                <a:lnTo>
                  <a:pt x="3694" y="236642"/>
                </a:lnTo>
                <a:lnTo>
                  <a:pt x="14389" y="193186"/>
                </a:lnTo>
                <a:lnTo>
                  <a:pt x="31505" y="152662"/>
                </a:lnTo>
                <a:lnTo>
                  <a:pt x="54461" y="115653"/>
                </a:lnTo>
                <a:lnTo>
                  <a:pt x="82676" y="82740"/>
                </a:lnTo>
                <a:lnTo>
                  <a:pt x="115571" y="54506"/>
                </a:lnTo>
                <a:lnTo>
                  <a:pt x="152563" y="31533"/>
                </a:lnTo>
                <a:lnTo>
                  <a:pt x="193072" y="14402"/>
                </a:lnTo>
                <a:lnTo>
                  <a:pt x="236518" y="3697"/>
                </a:lnTo>
                <a:lnTo>
                  <a:pt x="282321" y="0"/>
                </a:lnTo>
                <a:lnTo>
                  <a:pt x="328157" y="3697"/>
                </a:lnTo>
                <a:lnTo>
                  <a:pt x="371631" y="14402"/>
                </a:lnTo>
                <a:lnTo>
                  <a:pt x="412162" y="31533"/>
                </a:lnTo>
                <a:lnTo>
                  <a:pt x="449170" y="54506"/>
                </a:lnTo>
                <a:lnTo>
                  <a:pt x="482076" y="82740"/>
                </a:lnTo>
                <a:lnTo>
                  <a:pt x="510299" y="115653"/>
                </a:lnTo>
                <a:lnTo>
                  <a:pt x="533259" y="152662"/>
                </a:lnTo>
                <a:lnTo>
                  <a:pt x="550378" y="193186"/>
                </a:lnTo>
                <a:lnTo>
                  <a:pt x="561074" y="236642"/>
                </a:lnTo>
                <a:lnTo>
                  <a:pt x="564769" y="282448"/>
                </a:lnTo>
                <a:lnTo>
                  <a:pt x="561074" y="328253"/>
                </a:lnTo>
                <a:lnTo>
                  <a:pt x="550378" y="371709"/>
                </a:lnTo>
                <a:lnTo>
                  <a:pt x="533259" y="412233"/>
                </a:lnTo>
                <a:lnTo>
                  <a:pt x="510299" y="449242"/>
                </a:lnTo>
                <a:lnTo>
                  <a:pt x="482076" y="482155"/>
                </a:lnTo>
                <a:lnTo>
                  <a:pt x="449170" y="510389"/>
                </a:lnTo>
                <a:lnTo>
                  <a:pt x="412162" y="533362"/>
                </a:lnTo>
                <a:lnTo>
                  <a:pt x="371631" y="550493"/>
                </a:lnTo>
                <a:lnTo>
                  <a:pt x="328157" y="561198"/>
                </a:lnTo>
                <a:lnTo>
                  <a:pt x="282321" y="564896"/>
                </a:lnTo>
                <a:lnTo>
                  <a:pt x="236518" y="561198"/>
                </a:lnTo>
                <a:lnTo>
                  <a:pt x="193072" y="550493"/>
                </a:lnTo>
                <a:lnTo>
                  <a:pt x="152563" y="533362"/>
                </a:lnTo>
                <a:lnTo>
                  <a:pt x="115571" y="510389"/>
                </a:lnTo>
                <a:lnTo>
                  <a:pt x="82677" y="482155"/>
                </a:lnTo>
                <a:lnTo>
                  <a:pt x="54461" y="449242"/>
                </a:lnTo>
                <a:lnTo>
                  <a:pt x="31505" y="412233"/>
                </a:lnTo>
                <a:lnTo>
                  <a:pt x="14389" y="371709"/>
                </a:lnTo>
                <a:lnTo>
                  <a:pt x="3694" y="328253"/>
                </a:lnTo>
                <a:lnTo>
                  <a:pt x="0" y="282448"/>
                </a:lnTo>
                <a:close/>
              </a:path>
            </a:pathLst>
          </a:custGeom>
          <a:ln w="9525">
            <a:solidFill>
              <a:srgbClr val="C7C7C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496690" y="2326132"/>
            <a:ext cx="2807335" cy="379730"/>
          </a:xfrm>
          <a:custGeom>
            <a:avLst/>
            <a:gdLst/>
            <a:ahLst/>
            <a:cxnLst/>
            <a:rect l="l" t="t" r="r" b="b"/>
            <a:pathLst>
              <a:path w="2807335" h="379730">
                <a:moveTo>
                  <a:pt x="2617216" y="0"/>
                </a:moveTo>
                <a:lnTo>
                  <a:pt x="189737" y="0"/>
                </a:lnTo>
                <a:lnTo>
                  <a:pt x="139303" y="6778"/>
                </a:lnTo>
                <a:lnTo>
                  <a:pt x="93979" y="25908"/>
                </a:lnTo>
                <a:lnTo>
                  <a:pt x="55578" y="55578"/>
                </a:lnTo>
                <a:lnTo>
                  <a:pt x="25907" y="93980"/>
                </a:lnTo>
                <a:lnTo>
                  <a:pt x="6778" y="139303"/>
                </a:lnTo>
                <a:lnTo>
                  <a:pt x="0" y="189737"/>
                </a:lnTo>
                <a:lnTo>
                  <a:pt x="6778" y="240172"/>
                </a:lnTo>
                <a:lnTo>
                  <a:pt x="25908" y="285496"/>
                </a:lnTo>
                <a:lnTo>
                  <a:pt x="55578" y="323897"/>
                </a:lnTo>
                <a:lnTo>
                  <a:pt x="93980" y="353568"/>
                </a:lnTo>
                <a:lnTo>
                  <a:pt x="139303" y="372697"/>
                </a:lnTo>
                <a:lnTo>
                  <a:pt x="189737" y="379475"/>
                </a:lnTo>
                <a:lnTo>
                  <a:pt x="2617216" y="379475"/>
                </a:lnTo>
                <a:lnTo>
                  <a:pt x="2667650" y="372697"/>
                </a:lnTo>
                <a:lnTo>
                  <a:pt x="2712973" y="353568"/>
                </a:lnTo>
                <a:lnTo>
                  <a:pt x="2751375" y="323897"/>
                </a:lnTo>
                <a:lnTo>
                  <a:pt x="2781046" y="285496"/>
                </a:lnTo>
                <a:lnTo>
                  <a:pt x="2800175" y="240172"/>
                </a:lnTo>
                <a:lnTo>
                  <a:pt x="2806954" y="189737"/>
                </a:lnTo>
                <a:lnTo>
                  <a:pt x="2800175" y="139303"/>
                </a:lnTo>
                <a:lnTo>
                  <a:pt x="2781046" y="93980"/>
                </a:lnTo>
                <a:lnTo>
                  <a:pt x="2751375" y="55578"/>
                </a:lnTo>
                <a:lnTo>
                  <a:pt x="2712974" y="25908"/>
                </a:lnTo>
                <a:lnTo>
                  <a:pt x="2667650" y="6778"/>
                </a:lnTo>
                <a:lnTo>
                  <a:pt x="2617216" y="0"/>
                </a:lnTo>
                <a:close/>
              </a:path>
            </a:pathLst>
          </a:custGeom>
          <a:solidFill>
            <a:srgbClr val="F5CE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617846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282320" y="0"/>
                </a:moveTo>
                <a:lnTo>
                  <a:pt x="236518" y="3697"/>
                </a:lnTo>
                <a:lnTo>
                  <a:pt x="193072" y="14402"/>
                </a:lnTo>
                <a:lnTo>
                  <a:pt x="152563" y="31533"/>
                </a:lnTo>
                <a:lnTo>
                  <a:pt x="115571" y="54506"/>
                </a:lnTo>
                <a:lnTo>
                  <a:pt x="82676" y="82740"/>
                </a:lnTo>
                <a:lnTo>
                  <a:pt x="54461" y="115653"/>
                </a:lnTo>
                <a:lnTo>
                  <a:pt x="31505" y="152662"/>
                </a:lnTo>
                <a:lnTo>
                  <a:pt x="14389" y="193186"/>
                </a:lnTo>
                <a:lnTo>
                  <a:pt x="3694" y="236642"/>
                </a:lnTo>
                <a:lnTo>
                  <a:pt x="0" y="282448"/>
                </a:lnTo>
                <a:lnTo>
                  <a:pt x="3694" y="328253"/>
                </a:lnTo>
                <a:lnTo>
                  <a:pt x="14389" y="371709"/>
                </a:lnTo>
                <a:lnTo>
                  <a:pt x="31505" y="412233"/>
                </a:lnTo>
                <a:lnTo>
                  <a:pt x="54461" y="449242"/>
                </a:lnTo>
                <a:lnTo>
                  <a:pt x="82676" y="482155"/>
                </a:lnTo>
                <a:lnTo>
                  <a:pt x="115571" y="510389"/>
                </a:lnTo>
                <a:lnTo>
                  <a:pt x="152563" y="533362"/>
                </a:lnTo>
                <a:lnTo>
                  <a:pt x="193072" y="550493"/>
                </a:lnTo>
                <a:lnTo>
                  <a:pt x="236518" y="561198"/>
                </a:lnTo>
                <a:lnTo>
                  <a:pt x="282320" y="564896"/>
                </a:lnTo>
                <a:lnTo>
                  <a:pt x="328157" y="561198"/>
                </a:lnTo>
                <a:lnTo>
                  <a:pt x="371631" y="550493"/>
                </a:lnTo>
                <a:lnTo>
                  <a:pt x="412162" y="533362"/>
                </a:lnTo>
                <a:lnTo>
                  <a:pt x="449170" y="510389"/>
                </a:lnTo>
                <a:lnTo>
                  <a:pt x="482076" y="482155"/>
                </a:lnTo>
                <a:lnTo>
                  <a:pt x="510299" y="449242"/>
                </a:lnTo>
                <a:lnTo>
                  <a:pt x="533259" y="412233"/>
                </a:lnTo>
                <a:lnTo>
                  <a:pt x="550378" y="371709"/>
                </a:lnTo>
                <a:lnTo>
                  <a:pt x="561074" y="328253"/>
                </a:lnTo>
                <a:lnTo>
                  <a:pt x="564768" y="282448"/>
                </a:lnTo>
                <a:lnTo>
                  <a:pt x="561074" y="236642"/>
                </a:lnTo>
                <a:lnTo>
                  <a:pt x="550378" y="193186"/>
                </a:lnTo>
                <a:lnTo>
                  <a:pt x="533259" y="152662"/>
                </a:lnTo>
                <a:lnTo>
                  <a:pt x="510299" y="115653"/>
                </a:lnTo>
                <a:lnTo>
                  <a:pt x="482076" y="82740"/>
                </a:lnTo>
                <a:lnTo>
                  <a:pt x="449170" y="54506"/>
                </a:lnTo>
                <a:lnTo>
                  <a:pt x="412162" y="31533"/>
                </a:lnTo>
                <a:lnTo>
                  <a:pt x="371631" y="14402"/>
                </a:lnTo>
                <a:lnTo>
                  <a:pt x="328157" y="3697"/>
                </a:lnTo>
                <a:lnTo>
                  <a:pt x="282320" y="0"/>
                </a:lnTo>
                <a:close/>
              </a:path>
            </a:pathLst>
          </a:custGeom>
          <a:solidFill>
            <a:srgbClr val="FFC000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617846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0" y="282448"/>
                </a:moveTo>
                <a:lnTo>
                  <a:pt x="3694" y="236642"/>
                </a:lnTo>
                <a:lnTo>
                  <a:pt x="14389" y="193186"/>
                </a:lnTo>
                <a:lnTo>
                  <a:pt x="31505" y="152662"/>
                </a:lnTo>
                <a:lnTo>
                  <a:pt x="54461" y="115653"/>
                </a:lnTo>
                <a:lnTo>
                  <a:pt x="82676" y="82740"/>
                </a:lnTo>
                <a:lnTo>
                  <a:pt x="115571" y="54506"/>
                </a:lnTo>
                <a:lnTo>
                  <a:pt x="152563" y="31533"/>
                </a:lnTo>
                <a:lnTo>
                  <a:pt x="193072" y="14402"/>
                </a:lnTo>
                <a:lnTo>
                  <a:pt x="236518" y="3697"/>
                </a:lnTo>
                <a:lnTo>
                  <a:pt x="282320" y="0"/>
                </a:lnTo>
                <a:lnTo>
                  <a:pt x="328157" y="3697"/>
                </a:lnTo>
                <a:lnTo>
                  <a:pt x="371631" y="14402"/>
                </a:lnTo>
                <a:lnTo>
                  <a:pt x="412162" y="31533"/>
                </a:lnTo>
                <a:lnTo>
                  <a:pt x="449170" y="54506"/>
                </a:lnTo>
                <a:lnTo>
                  <a:pt x="482076" y="82740"/>
                </a:lnTo>
                <a:lnTo>
                  <a:pt x="510299" y="115653"/>
                </a:lnTo>
                <a:lnTo>
                  <a:pt x="533259" y="152662"/>
                </a:lnTo>
                <a:lnTo>
                  <a:pt x="550378" y="193186"/>
                </a:lnTo>
                <a:lnTo>
                  <a:pt x="561074" y="236642"/>
                </a:lnTo>
                <a:lnTo>
                  <a:pt x="564768" y="282448"/>
                </a:lnTo>
                <a:lnTo>
                  <a:pt x="561074" y="328253"/>
                </a:lnTo>
                <a:lnTo>
                  <a:pt x="550378" y="371709"/>
                </a:lnTo>
                <a:lnTo>
                  <a:pt x="533259" y="412233"/>
                </a:lnTo>
                <a:lnTo>
                  <a:pt x="510299" y="449242"/>
                </a:lnTo>
                <a:lnTo>
                  <a:pt x="482076" y="482155"/>
                </a:lnTo>
                <a:lnTo>
                  <a:pt x="449170" y="510389"/>
                </a:lnTo>
                <a:lnTo>
                  <a:pt x="412162" y="533362"/>
                </a:lnTo>
                <a:lnTo>
                  <a:pt x="371631" y="550493"/>
                </a:lnTo>
                <a:lnTo>
                  <a:pt x="328157" y="561198"/>
                </a:lnTo>
                <a:lnTo>
                  <a:pt x="282320" y="564896"/>
                </a:lnTo>
                <a:lnTo>
                  <a:pt x="236518" y="561198"/>
                </a:lnTo>
                <a:lnTo>
                  <a:pt x="193072" y="550493"/>
                </a:lnTo>
                <a:lnTo>
                  <a:pt x="152563" y="533362"/>
                </a:lnTo>
                <a:lnTo>
                  <a:pt x="115571" y="510389"/>
                </a:lnTo>
                <a:lnTo>
                  <a:pt x="82676" y="482155"/>
                </a:lnTo>
                <a:lnTo>
                  <a:pt x="54461" y="449242"/>
                </a:lnTo>
                <a:lnTo>
                  <a:pt x="31505" y="412233"/>
                </a:lnTo>
                <a:lnTo>
                  <a:pt x="14389" y="371709"/>
                </a:lnTo>
                <a:lnTo>
                  <a:pt x="3694" y="328253"/>
                </a:lnTo>
                <a:lnTo>
                  <a:pt x="0" y="282448"/>
                </a:lnTo>
                <a:close/>
              </a:path>
            </a:pathLst>
          </a:custGeom>
          <a:ln w="9524">
            <a:solidFill>
              <a:srgbClr val="C7C7C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496690" y="2326132"/>
            <a:ext cx="2807335" cy="379730"/>
          </a:xfrm>
          <a:custGeom>
            <a:avLst/>
            <a:gdLst/>
            <a:ahLst/>
            <a:cxnLst/>
            <a:rect l="l" t="t" r="r" b="b"/>
            <a:pathLst>
              <a:path w="2807335" h="379730">
                <a:moveTo>
                  <a:pt x="2617216" y="0"/>
                </a:moveTo>
                <a:lnTo>
                  <a:pt x="189737" y="0"/>
                </a:lnTo>
                <a:lnTo>
                  <a:pt x="139303" y="6778"/>
                </a:lnTo>
                <a:lnTo>
                  <a:pt x="93979" y="25908"/>
                </a:lnTo>
                <a:lnTo>
                  <a:pt x="55578" y="55578"/>
                </a:lnTo>
                <a:lnTo>
                  <a:pt x="25907" y="93980"/>
                </a:lnTo>
                <a:lnTo>
                  <a:pt x="6778" y="139303"/>
                </a:lnTo>
                <a:lnTo>
                  <a:pt x="0" y="189737"/>
                </a:lnTo>
                <a:lnTo>
                  <a:pt x="6778" y="240172"/>
                </a:lnTo>
                <a:lnTo>
                  <a:pt x="25908" y="285496"/>
                </a:lnTo>
                <a:lnTo>
                  <a:pt x="55578" y="323897"/>
                </a:lnTo>
                <a:lnTo>
                  <a:pt x="93980" y="353568"/>
                </a:lnTo>
                <a:lnTo>
                  <a:pt x="139303" y="372697"/>
                </a:lnTo>
                <a:lnTo>
                  <a:pt x="189737" y="379475"/>
                </a:lnTo>
                <a:lnTo>
                  <a:pt x="2617216" y="379475"/>
                </a:lnTo>
                <a:lnTo>
                  <a:pt x="2667650" y="372697"/>
                </a:lnTo>
                <a:lnTo>
                  <a:pt x="2712973" y="353568"/>
                </a:lnTo>
                <a:lnTo>
                  <a:pt x="2751375" y="323897"/>
                </a:lnTo>
                <a:lnTo>
                  <a:pt x="2781046" y="285496"/>
                </a:lnTo>
                <a:lnTo>
                  <a:pt x="2800175" y="240172"/>
                </a:lnTo>
                <a:lnTo>
                  <a:pt x="2806954" y="189737"/>
                </a:lnTo>
                <a:lnTo>
                  <a:pt x="2800175" y="139303"/>
                </a:lnTo>
                <a:lnTo>
                  <a:pt x="2781046" y="93980"/>
                </a:lnTo>
                <a:lnTo>
                  <a:pt x="2751375" y="55578"/>
                </a:lnTo>
                <a:lnTo>
                  <a:pt x="2712974" y="25908"/>
                </a:lnTo>
                <a:lnTo>
                  <a:pt x="2667650" y="6778"/>
                </a:lnTo>
                <a:lnTo>
                  <a:pt x="2617216" y="0"/>
                </a:lnTo>
                <a:close/>
              </a:path>
            </a:pathLst>
          </a:custGeom>
          <a:solidFill>
            <a:srgbClr val="F5CE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617846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282320" y="0"/>
                </a:moveTo>
                <a:lnTo>
                  <a:pt x="236518" y="3697"/>
                </a:lnTo>
                <a:lnTo>
                  <a:pt x="193072" y="14402"/>
                </a:lnTo>
                <a:lnTo>
                  <a:pt x="152563" y="31533"/>
                </a:lnTo>
                <a:lnTo>
                  <a:pt x="115571" y="54506"/>
                </a:lnTo>
                <a:lnTo>
                  <a:pt x="82676" y="82740"/>
                </a:lnTo>
                <a:lnTo>
                  <a:pt x="54461" y="115653"/>
                </a:lnTo>
                <a:lnTo>
                  <a:pt x="31505" y="152662"/>
                </a:lnTo>
                <a:lnTo>
                  <a:pt x="14389" y="193186"/>
                </a:lnTo>
                <a:lnTo>
                  <a:pt x="3694" y="236642"/>
                </a:lnTo>
                <a:lnTo>
                  <a:pt x="0" y="282448"/>
                </a:lnTo>
                <a:lnTo>
                  <a:pt x="3694" y="328253"/>
                </a:lnTo>
                <a:lnTo>
                  <a:pt x="14389" y="371709"/>
                </a:lnTo>
                <a:lnTo>
                  <a:pt x="31505" y="412233"/>
                </a:lnTo>
                <a:lnTo>
                  <a:pt x="54461" y="449242"/>
                </a:lnTo>
                <a:lnTo>
                  <a:pt x="82676" y="482155"/>
                </a:lnTo>
                <a:lnTo>
                  <a:pt x="115571" y="510389"/>
                </a:lnTo>
                <a:lnTo>
                  <a:pt x="152563" y="533362"/>
                </a:lnTo>
                <a:lnTo>
                  <a:pt x="193072" y="550493"/>
                </a:lnTo>
                <a:lnTo>
                  <a:pt x="236518" y="561198"/>
                </a:lnTo>
                <a:lnTo>
                  <a:pt x="282320" y="564896"/>
                </a:lnTo>
                <a:lnTo>
                  <a:pt x="328157" y="561198"/>
                </a:lnTo>
                <a:lnTo>
                  <a:pt x="371631" y="550493"/>
                </a:lnTo>
                <a:lnTo>
                  <a:pt x="412162" y="533362"/>
                </a:lnTo>
                <a:lnTo>
                  <a:pt x="449170" y="510389"/>
                </a:lnTo>
                <a:lnTo>
                  <a:pt x="482076" y="482155"/>
                </a:lnTo>
                <a:lnTo>
                  <a:pt x="510299" y="449242"/>
                </a:lnTo>
                <a:lnTo>
                  <a:pt x="533259" y="412233"/>
                </a:lnTo>
                <a:lnTo>
                  <a:pt x="550378" y="371709"/>
                </a:lnTo>
                <a:lnTo>
                  <a:pt x="561074" y="328253"/>
                </a:lnTo>
                <a:lnTo>
                  <a:pt x="564768" y="282448"/>
                </a:lnTo>
                <a:lnTo>
                  <a:pt x="561074" y="236642"/>
                </a:lnTo>
                <a:lnTo>
                  <a:pt x="550378" y="193186"/>
                </a:lnTo>
                <a:lnTo>
                  <a:pt x="533259" y="152662"/>
                </a:lnTo>
                <a:lnTo>
                  <a:pt x="510299" y="115653"/>
                </a:lnTo>
                <a:lnTo>
                  <a:pt x="482076" y="82740"/>
                </a:lnTo>
                <a:lnTo>
                  <a:pt x="449170" y="54506"/>
                </a:lnTo>
                <a:lnTo>
                  <a:pt x="412162" y="31533"/>
                </a:lnTo>
                <a:lnTo>
                  <a:pt x="371631" y="14402"/>
                </a:lnTo>
                <a:lnTo>
                  <a:pt x="328157" y="3697"/>
                </a:lnTo>
                <a:lnTo>
                  <a:pt x="282320" y="0"/>
                </a:lnTo>
                <a:close/>
              </a:path>
            </a:pathLst>
          </a:custGeom>
          <a:solidFill>
            <a:srgbClr val="FFC000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617846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0" y="282448"/>
                </a:moveTo>
                <a:lnTo>
                  <a:pt x="3694" y="236642"/>
                </a:lnTo>
                <a:lnTo>
                  <a:pt x="14389" y="193186"/>
                </a:lnTo>
                <a:lnTo>
                  <a:pt x="31505" y="152662"/>
                </a:lnTo>
                <a:lnTo>
                  <a:pt x="54461" y="115653"/>
                </a:lnTo>
                <a:lnTo>
                  <a:pt x="82676" y="82740"/>
                </a:lnTo>
                <a:lnTo>
                  <a:pt x="115571" y="54506"/>
                </a:lnTo>
                <a:lnTo>
                  <a:pt x="152563" y="31533"/>
                </a:lnTo>
                <a:lnTo>
                  <a:pt x="193072" y="14402"/>
                </a:lnTo>
                <a:lnTo>
                  <a:pt x="236518" y="3697"/>
                </a:lnTo>
                <a:lnTo>
                  <a:pt x="282320" y="0"/>
                </a:lnTo>
                <a:lnTo>
                  <a:pt x="328157" y="3697"/>
                </a:lnTo>
                <a:lnTo>
                  <a:pt x="371631" y="14402"/>
                </a:lnTo>
                <a:lnTo>
                  <a:pt x="412162" y="31533"/>
                </a:lnTo>
                <a:lnTo>
                  <a:pt x="449170" y="54506"/>
                </a:lnTo>
                <a:lnTo>
                  <a:pt x="482076" y="82740"/>
                </a:lnTo>
                <a:lnTo>
                  <a:pt x="510299" y="115653"/>
                </a:lnTo>
                <a:lnTo>
                  <a:pt x="533259" y="152662"/>
                </a:lnTo>
                <a:lnTo>
                  <a:pt x="550378" y="193186"/>
                </a:lnTo>
                <a:lnTo>
                  <a:pt x="561074" y="236642"/>
                </a:lnTo>
                <a:lnTo>
                  <a:pt x="564768" y="282448"/>
                </a:lnTo>
                <a:lnTo>
                  <a:pt x="561074" y="328253"/>
                </a:lnTo>
                <a:lnTo>
                  <a:pt x="550378" y="371709"/>
                </a:lnTo>
                <a:lnTo>
                  <a:pt x="533259" y="412233"/>
                </a:lnTo>
                <a:lnTo>
                  <a:pt x="510299" y="449242"/>
                </a:lnTo>
                <a:lnTo>
                  <a:pt x="482076" y="482155"/>
                </a:lnTo>
                <a:lnTo>
                  <a:pt x="449170" y="510389"/>
                </a:lnTo>
                <a:lnTo>
                  <a:pt x="412162" y="533362"/>
                </a:lnTo>
                <a:lnTo>
                  <a:pt x="371631" y="550493"/>
                </a:lnTo>
                <a:lnTo>
                  <a:pt x="328157" y="561198"/>
                </a:lnTo>
                <a:lnTo>
                  <a:pt x="282320" y="564896"/>
                </a:lnTo>
                <a:lnTo>
                  <a:pt x="236518" y="561198"/>
                </a:lnTo>
                <a:lnTo>
                  <a:pt x="193072" y="550493"/>
                </a:lnTo>
                <a:lnTo>
                  <a:pt x="152563" y="533362"/>
                </a:lnTo>
                <a:lnTo>
                  <a:pt x="115571" y="510389"/>
                </a:lnTo>
                <a:lnTo>
                  <a:pt x="82676" y="482155"/>
                </a:lnTo>
                <a:lnTo>
                  <a:pt x="54461" y="449242"/>
                </a:lnTo>
                <a:lnTo>
                  <a:pt x="31505" y="412233"/>
                </a:lnTo>
                <a:lnTo>
                  <a:pt x="14389" y="371709"/>
                </a:lnTo>
                <a:lnTo>
                  <a:pt x="3694" y="328253"/>
                </a:lnTo>
                <a:lnTo>
                  <a:pt x="0" y="282448"/>
                </a:lnTo>
                <a:close/>
              </a:path>
            </a:pathLst>
          </a:custGeom>
          <a:ln w="9524">
            <a:solidFill>
              <a:srgbClr val="C7C7C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6303645" y="2326132"/>
            <a:ext cx="2912745" cy="379730"/>
          </a:xfrm>
          <a:custGeom>
            <a:avLst/>
            <a:gdLst/>
            <a:ahLst/>
            <a:cxnLst/>
            <a:rect l="l" t="t" r="r" b="b"/>
            <a:pathLst>
              <a:path w="2912745" h="379730">
                <a:moveTo>
                  <a:pt x="2722499" y="0"/>
                </a:moveTo>
                <a:lnTo>
                  <a:pt x="189737" y="0"/>
                </a:lnTo>
                <a:lnTo>
                  <a:pt x="139303" y="6778"/>
                </a:lnTo>
                <a:lnTo>
                  <a:pt x="93979" y="25908"/>
                </a:lnTo>
                <a:lnTo>
                  <a:pt x="55578" y="55578"/>
                </a:lnTo>
                <a:lnTo>
                  <a:pt x="25907" y="93980"/>
                </a:lnTo>
                <a:lnTo>
                  <a:pt x="6778" y="139303"/>
                </a:lnTo>
                <a:lnTo>
                  <a:pt x="0" y="189737"/>
                </a:lnTo>
                <a:lnTo>
                  <a:pt x="6778" y="240172"/>
                </a:lnTo>
                <a:lnTo>
                  <a:pt x="25908" y="285496"/>
                </a:lnTo>
                <a:lnTo>
                  <a:pt x="55578" y="323897"/>
                </a:lnTo>
                <a:lnTo>
                  <a:pt x="93980" y="353568"/>
                </a:lnTo>
                <a:lnTo>
                  <a:pt x="139303" y="372697"/>
                </a:lnTo>
                <a:lnTo>
                  <a:pt x="189737" y="379475"/>
                </a:lnTo>
                <a:lnTo>
                  <a:pt x="2722499" y="379475"/>
                </a:lnTo>
                <a:lnTo>
                  <a:pt x="2772933" y="372697"/>
                </a:lnTo>
                <a:lnTo>
                  <a:pt x="2818256" y="353568"/>
                </a:lnTo>
                <a:lnTo>
                  <a:pt x="2856658" y="323897"/>
                </a:lnTo>
                <a:lnTo>
                  <a:pt x="2886328" y="285496"/>
                </a:lnTo>
                <a:lnTo>
                  <a:pt x="2905458" y="240172"/>
                </a:lnTo>
                <a:lnTo>
                  <a:pt x="2912236" y="189737"/>
                </a:lnTo>
                <a:lnTo>
                  <a:pt x="2905458" y="139303"/>
                </a:lnTo>
                <a:lnTo>
                  <a:pt x="2886329" y="93980"/>
                </a:lnTo>
                <a:lnTo>
                  <a:pt x="2856658" y="55578"/>
                </a:lnTo>
                <a:lnTo>
                  <a:pt x="2818257" y="25908"/>
                </a:lnTo>
                <a:lnTo>
                  <a:pt x="2772933" y="6778"/>
                </a:lnTo>
                <a:lnTo>
                  <a:pt x="2722499" y="0"/>
                </a:lnTo>
                <a:close/>
              </a:path>
            </a:pathLst>
          </a:custGeom>
          <a:solidFill>
            <a:srgbClr val="1C8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7477379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282448" y="0"/>
                </a:moveTo>
                <a:lnTo>
                  <a:pt x="236642" y="3697"/>
                </a:lnTo>
                <a:lnTo>
                  <a:pt x="193186" y="14402"/>
                </a:lnTo>
                <a:lnTo>
                  <a:pt x="152662" y="31533"/>
                </a:lnTo>
                <a:lnTo>
                  <a:pt x="115653" y="54506"/>
                </a:lnTo>
                <a:lnTo>
                  <a:pt x="82740" y="82740"/>
                </a:lnTo>
                <a:lnTo>
                  <a:pt x="54506" y="115653"/>
                </a:lnTo>
                <a:lnTo>
                  <a:pt x="31533" y="152662"/>
                </a:lnTo>
                <a:lnTo>
                  <a:pt x="14402" y="193186"/>
                </a:lnTo>
                <a:lnTo>
                  <a:pt x="3697" y="236642"/>
                </a:lnTo>
                <a:lnTo>
                  <a:pt x="0" y="282448"/>
                </a:lnTo>
                <a:lnTo>
                  <a:pt x="3697" y="328253"/>
                </a:lnTo>
                <a:lnTo>
                  <a:pt x="14402" y="371709"/>
                </a:lnTo>
                <a:lnTo>
                  <a:pt x="31533" y="412233"/>
                </a:lnTo>
                <a:lnTo>
                  <a:pt x="54506" y="449242"/>
                </a:lnTo>
                <a:lnTo>
                  <a:pt x="82740" y="482155"/>
                </a:lnTo>
                <a:lnTo>
                  <a:pt x="115653" y="510389"/>
                </a:lnTo>
                <a:lnTo>
                  <a:pt x="152662" y="533362"/>
                </a:lnTo>
                <a:lnTo>
                  <a:pt x="193186" y="550493"/>
                </a:lnTo>
                <a:lnTo>
                  <a:pt x="236642" y="561198"/>
                </a:lnTo>
                <a:lnTo>
                  <a:pt x="282448" y="564896"/>
                </a:lnTo>
                <a:lnTo>
                  <a:pt x="328250" y="561198"/>
                </a:lnTo>
                <a:lnTo>
                  <a:pt x="371696" y="550493"/>
                </a:lnTo>
                <a:lnTo>
                  <a:pt x="412205" y="533362"/>
                </a:lnTo>
                <a:lnTo>
                  <a:pt x="449197" y="510389"/>
                </a:lnTo>
                <a:lnTo>
                  <a:pt x="482092" y="482155"/>
                </a:lnTo>
                <a:lnTo>
                  <a:pt x="510307" y="449242"/>
                </a:lnTo>
                <a:lnTo>
                  <a:pt x="533263" y="412233"/>
                </a:lnTo>
                <a:lnTo>
                  <a:pt x="550379" y="371709"/>
                </a:lnTo>
                <a:lnTo>
                  <a:pt x="561074" y="328253"/>
                </a:lnTo>
                <a:lnTo>
                  <a:pt x="564769" y="282448"/>
                </a:lnTo>
                <a:lnTo>
                  <a:pt x="561074" y="236642"/>
                </a:lnTo>
                <a:lnTo>
                  <a:pt x="550379" y="193186"/>
                </a:lnTo>
                <a:lnTo>
                  <a:pt x="533263" y="152662"/>
                </a:lnTo>
                <a:lnTo>
                  <a:pt x="510307" y="115653"/>
                </a:lnTo>
                <a:lnTo>
                  <a:pt x="482092" y="82740"/>
                </a:lnTo>
                <a:lnTo>
                  <a:pt x="449197" y="54506"/>
                </a:lnTo>
                <a:lnTo>
                  <a:pt x="412205" y="31533"/>
                </a:lnTo>
                <a:lnTo>
                  <a:pt x="371696" y="14402"/>
                </a:lnTo>
                <a:lnTo>
                  <a:pt x="328250" y="3697"/>
                </a:lnTo>
                <a:lnTo>
                  <a:pt x="282448" y="0"/>
                </a:lnTo>
                <a:close/>
              </a:path>
            </a:pathLst>
          </a:custGeom>
          <a:solidFill>
            <a:srgbClr val="00AF50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7477379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0" y="282448"/>
                </a:moveTo>
                <a:lnTo>
                  <a:pt x="3697" y="236642"/>
                </a:lnTo>
                <a:lnTo>
                  <a:pt x="14402" y="193186"/>
                </a:lnTo>
                <a:lnTo>
                  <a:pt x="31533" y="152662"/>
                </a:lnTo>
                <a:lnTo>
                  <a:pt x="54506" y="115653"/>
                </a:lnTo>
                <a:lnTo>
                  <a:pt x="82740" y="82740"/>
                </a:lnTo>
                <a:lnTo>
                  <a:pt x="115653" y="54506"/>
                </a:lnTo>
                <a:lnTo>
                  <a:pt x="152662" y="31533"/>
                </a:lnTo>
                <a:lnTo>
                  <a:pt x="193186" y="14402"/>
                </a:lnTo>
                <a:lnTo>
                  <a:pt x="236642" y="3697"/>
                </a:lnTo>
                <a:lnTo>
                  <a:pt x="282448" y="0"/>
                </a:lnTo>
                <a:lnTo>
                  <a:pt x="328250" y="3697"/>
                </a:lnTo>
                <a:lnTo>
                  <a:pt x="371696" y="14402"/>
                </a:lnTo>
                <a:lnTo>
                  <a:pt x="412205" y="31533"/>
                </a:lnTo>
                <a:lnTo>
                  <a:pt x="449197" y="54506"/>
                </a:lnTo>
                <a:lnTo>
                  <a:pt x="482092" y="82740"/>
                </a:lnTo>
                <a:lnTo>
                  <a:pt x="510307" y="115653"/>
                </a:lnTo>
                <a:lnTo>
                  <a:pt x="533263" y="152662"/>
                </a:lnTo>
                <a:lnTo>
                  <a:pt x="550379" y="193186"/>
                </a:lnTo>
                <a:lnTo>
                  <a:pt x="561074" y="236642"/>
                </a:lnTo>
                <a:lnTo>
                  <a:pt x="564769" y="282448"/>
                </a:lnTo>
                <a:lnTo>
                  <a:pt x="561074" y="328253"/>
                </a:lnTo>
                <a:lnTo>
                  <a:pt x="550379" y="371709"/>
                </a:lnTo>
                <a:lnTo>
                  <a:pt x="533263" y="412233"/>
                </a:lnTo>
                <a:lnTo>
                  <a:pt x="510307" y="449242"/>
                </a:lnTo>
                <a:lnTo>
                  <a:pt x="482092" y="482155"/>
                </a:lnTo>
                <a:lnTo>
                  <a:pt x="449197" y="510389"/>
                </a:lnTo>
                <a:lnTo>
                  <a:pt x="412205" y="533362"/>
                </a:lnTo>
                <a:lnTo>
                  <a:pt x="371696" y="550493"/>
                </a:lnTo>
                <a:lnTo>
                  <a:pt x="328250" y="561198"/>
                </a:lnTo>
                <a:lnTo>
                  <a:pt x="282448" y="564896"/>
                </a:lnTo>
                <a:lnTo>
                  <a:pt x="236642" y="561198"/>
                </a:lnTo>
                <a:lnTo>
                  <a:pt x="193186" y="550493"/>
                </a:lnTo>
                <a:lnTo>
                  <a:pt x="152662" y="533362"/>
                </a:lnTo>
                <a:lnTo>
                  <a:pt x="115653" y="510389"/>
                </a:lnTo>
                <a:lnTo>
                  <a:pt x="82740" y="482155"/>
                </a:lnTo>
                <a:lnTo>
                  <a:pt x="54506" y="449242"/>
                </a:lnTo>
                <a:lnTo>
                  <a:pt x="31533" y="412233"/>
                </a:lnTo>
                <a:lnTo>
                  <a:pt x="14402" y="371709"/>
                </a:lnTo>
                <a:lnTo>
                  <a:pt x="3697" y="328253"/>
                </a:lnTo>
                <a:lnTo>
                  <a:pt x="0" y="282448"/>
                </a:lnTo>
                <a:close/>
              </a:path>
            </a:pathLst>
          </a:custGeom>
          <a:ln w="9525">
            <a:solidFill>
              <a:srgbClr val="C7C7C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6303645" y="2326132"/>
            <a:ext cx="2912745" cy="379730"/>
          </a:xfrm>
          <a:custGeom>
            <a:avLst/>
            <a:gdLst/>
            <a:ahLst/>
            <a:cxnLst/>
            <a:rect l="l" t="t" r="r" b="b"/>
            <a:pathLst>
              <a:path w="2912745" h="379730">
                <a:moveTo>
                  <a:pt x="2722499" y="0"/>
                </a:moveTo>
                <a:lnTo>
                  <a:pt x="189737" y="0"/>
                </a:lnTo>
                <a:lnTo>
                  <a:pt x="139303" y="6778"/>
                </a:lnTo>
                <a:lnTo>
                  <a:pt x="93979" y="25908"/>
                </a:lnTo>
                <a:lnTo>
                  <a:pt x="55578" y="55578"/>
                </a:lnTo>
                <a:lnTo>
                  <a:pt x="25907" y="93980"/>
                </a:lnTo>
                <a:lnTo>
                  <a:pt x="6778" y="139303"/>
                </a:lnTo>
                <a:lnTo>
                  <a:pt x="0" y="189737"/>
                </a:lnTo>
                <a:lnTo>
                  <a:pt x="6778" y="240172"/>
                </a:lnTo>
                <a:lnTo>
                  <a:pt x="25908" y="285496"/>
                </a:lnTo>
                <a:lnTo>
                  <a:pt x="55578" y="323897"/>
                </a:lnTo>
                <a:lnTo>
                  <a:pt x="93980" y="353568"/>
                </a:lnTo>
                <a:lnTo>
                  <a:pt x="139303" y="372697"/>
                </a:lnTo>
                <a:lnTo>
                  <a:pt x="189737" y="379475"/>
                </a:lnTo>
                <a:lnTo>
                  <a:pt x="2722499" y="379475"/>
                </a:lnTo>
                <a:lnTo>
                  <a:pt x="2772933" y="372697"/>
                </a:lnTo>
                <a:lnTo>
                  <a:pt x="2818256" y="353568"/>
                </a:lnTo>
                <a:lnTo>
                  <a:pt x="2856658" y="323897"/>
                </a:lnTo>
                <a:lnTo>
                  <a:pt x="2886328" y="285496"/>
                </a:lnTo>
                <a:lnTo>
                  <a:pt x="2905458" y="240172"/>
                </a:lnTo>
                <a:lnTo>
                  <a:pt x="2912236" y="189737"/>
                </a:lnTo>
                <a:lnTo>
                  <a:pt x="2905458" y="139303"/>
                </a:lnTo>
                <a:lnTo>
                  <a:pt x="2886329" y="93980"/>
                </a:lnTo>
                <a:lnTo>
                  <a:pt x="2856658" y="55578"/>
                </a:lnTo>
                <a:lnTo>
                  <a:pt x="2818257" y="25908"/>
                </a:lnTo>
                <a:lnTo>
                  <a:pt x="2772933" y="6778"/>
                </a:lnTo>
                <a:lnTo>
                  <a:pt x="2722499" y="0"/>
                </a:lnTo>
                <a:close/>
              </a:path>
            </a:pathLst>
          </a:custGeom>
          <a:solidFill>
            <a:srgbClr val="1C8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7477379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282448" y="0"/>
                </a:moveTo>
                <a:lnTo>
                  <a:pt x="236642" y="3697"/>
                </a:lnTo>
                <a:lnTo>
                  <a:pt x="193186" y="14402"/>
                </a:lnTo>
                <a:lnTo>
                  <a:pt x="152662" y="31533"/>
                </a:lnTo>
                <a:lnTo>
                  <a:pt x="115653" y="54506"/>
                </a:lnTo>
                <a:lnTo>
                  <a:pt x="82740" y="82740"/>
                </a:lnTo>
                <a:lnTo>
                  <a:pt x="54506" y="115653"/>
                </a:lnTo>
                <a:lnTo>
                  <a:pt x="31533" y="152662"/>
                </a:lnTo>
                <a:lnTo>
                  <a:pt x="14402" y="193186"/>
                </a:lnTo>
                <a:lnTo>
                  <a:pt x="3697" y="236642"/>
                </a:lnTo>
                <a:lnTo>
                  <a:pt x="0" y="282448"/>
                </a:lnTo>
                <a:lnTo>
                  <a:pt x="3697" y="328253"/>
                </a:lnTo>
                <a:lnTo>
                  <a:pt x="14402" y="371709"/>
                </a:lnTo>
                <a:lnTo>
                  <a:pt x="31533" y="412233"/>
                </a:lnTo>
                <a:lnTo>
                  <a:pt x="54506" y="449242"/>
                </a:lnTo>
                <a:lnTo>
                  <a:pt x="82740" y="482155"/>
                </a:lnTo>
                <a:lnTo>
                  <a:pt x="115653" y="510389"/>
                </a:lnTo>
                <a:lnTo>
                  <a:pt x="152662" y="533362"/>
                </a:lnTo>
                <a:lnTo>
                  <a:pt x="193186" y="550493"/>
                </a:lnTo>
                <a:lnTo>
                  <a:pt x="236642" y="561198"/>
                </a:lnTo>
                <a:lnTo>
                  <a:pt x="282448" y="564896"/>
                </a:lnTo>
                <a:lnTo>
                  <a:pt x="328250" y="561198"/>
                </a:lnTo>
                <a:lnTo>
                  <a:pt x="371696" y="550493"/>
                </a:lnTo>
                <a:lnTo>
                  <a:pt x="412205" y="533362"/>
                </a:lnTo>
                <a:lnTo>
                  <a:pt x="449197" y="510389"/>
                </a:lnTo>
                <a:lnTo>
                  <a:pt x="482092" y="482155"/>
                </a:lnTo>
                <a:lnTo>
                  <a:pt x="510307" y="449242"/>
                </a:lnTo>
                <a:lnTo>
                  <a:pt x="533263" y="412233"/>
                </a:lnTo>
                <a:lnTo>
                  <a:pt x="550379" y="371709"/>
                </a:lnTo>
                <a:lnTo>
                  <a:pt x="561074" y="328253"/>
                </a:lnTo>
                <a:lnTo>
                  <a:pt x="564769" y="282448"/>
                </a:lnTo>
                <a:lnTo>
                  <a:pt x="561074" y="236642"/>
                </a:lnTo>
                <a:lnTo>
                  <a:pt x="550379" y="193186"/>
                </a:lnTo>
                <a:lnTo>
                  <a:pt x="533263" y="152662"/>
                </a:lnTo>
                <a:lnTo>
                  <a:pt x="510307" y="115653"/>
                </a:lnTo>
                <a:lnTo>
                  <a:pt x="482092" y="82740"/>
                </a:lnTo>
                <a:lnTo>
                  <a:pt x="449197" y="54506"/>
                </a:lnTo>
                <a:lnTo>
                  <a:pt x="412205" y="31533"/>
                </a:lnTo>
                <a:lnTo>
                  <a:pt x="371696" y="14402"/>
                </a:lnTo>
                <a:lnTo>
                  <a:pt x="328250" y="3697"/>
                </a:lnTo>
                <a:lnTo>
                  <a:pt x="282448" y="0"/>
                </a:lnTo>
                <a:close/>
              </a:path>
            </a:pathLst>
          </a:custGeom>
          <a:solidFill>
            <a:srgbClr val="00AF50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7477379" y="1621789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0" y="282448"/>
                </a:moveTo>
                <a:lnTo>
                  <a:pt x="3697" y="236642"/>
                </a:lnTo>
                <a:lnTo>
                  <a:pt x="14402" y="193186"/>
                </a:lnTo>
                <a:lnTo>
                  <a:pt x="31533" y="152662"/>
                </a:lnTo>
                <a:lnTo>
                  <a:pt x="54506" y="115653"/>
                </a:lnTo>
                <a:lnTo>
                  <a:pt x="82740" y="82740"/>
                </a:lnTo>
                <a:lnTo>
                  <a:pt x="115653" y="54506"/>
                </a:lnTo>
                <a:lnTo>
                  <a:pt x="152662" y="31533"/>
                </a:lnTo>
                <a:lnTo>
                  <a:pt x="193186" y="14402"/>
                </a:lnTo>
                <a:lnTo>
                  <a:pt x="236642" y="3697"/>
                </a:lnTo>
                <a:lnTo>
                  <a:pt x="282448" y="0"/>
                </a:lnTo>
                <a:lnTo>
                  <a:pt x="328250" y="3697"/>
                </a:lnTo>
                <a:lnTo>
                  <a:pt x="371696" y="14402"/>
                </a:lnTo>
                <a:lnTo>
                  <a:pt x="412205" y="31533"/>
                </a:lnTo>
                <a:lnTo>
                  <a:pt x="449197" y="54506"/>
                </a:lnTo>
                <a:lnTo>
                  <a:pt x="482092" y="82740"/>
                </a:lnTo>
                <a:lnTo>
                  <a:pt x="510307" y="115653"/>
                </a:lnTo>
                <a:lnTo>
                  <a:pt x="533263" y="152662"/>
                </a:lnTo>
                <a:lnTo>
                  <a:pt x="550379" y="193186"/>
                </a:lnTo>
                <a:lnTo>
                  <a:pt x="561074" y="236642"/>
                </a:lnTo>
                <a:lnTo>
                  <a:pt x="564769" y="282448"/>
                </a:lnTo>
                <a:lnTo>
                  <a:pt x="561074" y="328253"/>
                </a:lnTo>
                <a:lnTo>
                  <a:pt x="550379" y="371709"/>
                </a:lnTo>
                <a:lnTo>
                  <a:pt x="533263" y="412233"/>
                </a:lnTo>
                <a:lnTo>
                  <a:pt x="510307" y="449242"/>
                </a:lnTo>
                <a:lnTo>
                  <a:pt x="482092" y="482155"/>
                </a:lnTo>
                <a:lnTo>
                  <a:pt x="449197" y="510389"/>
                </a:lnTo>
                <a:lnTo>
                  <a:pt x="412205" y="533362"/>
                </a:lnTo>
                <a:lnTo>
                  <a:pt x="371696" y="550493"/>
                </a:lnTo>
                <a:lnTo>
                  <a:pt x="328250" y="561198"/>
                </a:lnTo>
                <a:lnTo>
                  <a:pt x="282448" y="564896"/>
                </a:lnTo>
                <a:lnTo>
                  <a:pt x="236642" y="561198"/>
                </a:lnTo>
                <a:lnTo>
                  <a:pt x="193186" y="550493"/>
                </a:lnTo>
                <a:lnTo>
                  <a:pt x="152662" y="533362"/>
                </a:lnTo>
                <a:lnTo>
                  <a:pt x="115653" y="510389"/>
                </a:lnTo>
                <a:lnTo>
                  <a:pt x="82740" y="482155"/>
                </a:lnTo>
                <a:lnTo>
                  <a:pt x="54506" y="449242"/>
                </a:lnTo>
                <a:lnTo>
                  <a:pt x="31533" y="412233"/>
                </a:lnTo>
                <a:lnTo>
                  <a:pt x="14402" y="371709"/>
                </a:lnTo>
                <a:lnTo>
                  <a:pt x="3697" y="328253"/>
                </a:lnTo>
                <a:lnTo>
                  <a:pt x="0" y="282448"/>
                </a:lnTo>
                <a:close/>
              </a:path>
            </a:pathLst>
          </a:custGeom>
          <a:ln w="9525">
            <a:solidFill>
              <a:srgbClr val="C7C7C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040269" y="2326132"/>
            <a:ext cx="2456815" cy="379730"/>
          </a:xfrm>
          <a:custGeom>
            <a:avLst/>
            <a:gdLst/>
            <a:ahLst/>
            <a:cxnLst/>
            <a:rect l="l" t="t" r="r" b="b"/>
            <a:pathLst>
              <a:path w="2456815" h="379730">
                <a:moveTo>
                  <a:pt x="2266683" y="0"/>
                </a:moveTo>
                <a:lnTo>
                  <a:pt x="189737" y="0"/>
                </a:lnTo>
                <a:lnTo>
                  <a:pt x="139298" y="6778"/>
                </a:lnTo>
                <a:lnTo>
                  <a:pt x="93974" y="25908"/>
                </a:lnTo>
                <a:lnTo>
                  <a:pt x="55573" y="55578"/>
                </a:lnTo>
                <a:lnTo>
                  <a:pt x="25905" y="93980"/>
                </a:lnTo>
                <a:lnTo>
                  <a:pt x="6777" y="139303"/>
                </a:lnTo>
                <a:lnTo>
                  <a:pt x="0" y="189737"/>
                </a:lnTo>
                <a:lnTo>
                  <a:pt x="6776" y="240172"/>
                </a:lnTo>
                <a:lnTo>
                  <a:pt x="25901" y="285496"/>
                </a:lnTo>
                <a:lnTo>
                  <a:pt x="55567" y="323897"/>
                </a:lnTo>
                <a:lnTo>
                  <a:pt x="93964" y="353568"/>
                </a:lnTo>
                <a:lnTo>
                  <a:pt x="139286" y="372697"/>
                </a:lnTo>
                <a:lnTo>
                  <a:pt x="189725" y="379475"/>
                </a:lnTo>
                <a:lnTo>
                  <a:pt x="2266683" y="379475"/>
                </a:lnTo>
                <a:lnTo>
                  <a:pt x="2317118" y="372697"/>
                </a:lnTo>
                <a:lnTo>
                  <a:pt x="2362441" y="353568"/>
                </a:lnTo>
                <a:lnTo>
                  <a:pt x="2400842" y="323897"/>
                </a:lnTo>
                <a:lnTo>
                  <a:pt x="2430513" y="285496"/>
                </a:lnTo>
                <a:lnTo>
                  <a:pt x="2449642" y="240172"/>
                </a:lnTo>
                <a:lnTo>
                  <a:pt x="2456421" y="189737"/>
                </a:lnTo>
                <a:lnTo>
                  <a:pt x="2449642" y="139303"/>
                </a:lnTo>
                <a:lnTo>
                  <a:pt x="2430513" y="93980"/>
                </a:lnTo>
                <a:lnTo>
                  <a:pt x="2400842" y="55578"/>
                </a:lnTo>
                <a:lnTo>
                  <a:pt x="2362441" y="25908"/>
                </a:lnTo>
                <a:lnTo>
                  <a:pt x="2317118" y="6778"/>
                </a:lnTo>
                <a:lnTo>
                  <a:pt x="226668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9657" y="413702"/>
            <a:ext cx="8108315" cy="849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6455" y="2399347"/>
            <a:ext cx="13538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Removing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Barriers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981390" y="1617027"/>
            <a:ext cx="574675" cy="574675"/>
            <a:chOff x="1981390" y="1617027"/>
            <a:chExt cx="574675" cy="574675"/>
          </a:xfrm>
        </p:grpSpPr>
        <p:sp>
          <p:nvSpPr>
            <p:cNvPr id="4" name="object 4"/>
            <p:cNvSpPr/>
            <p:nvPr/>
          </p:nvSpPr>
          <p:spPr>
            <a:xfrm>
              <a:off x="1986152" y="1621789"/>
              <a:ext cx="565150" cy="565150"/>
            </a:xfrm>
            <a:custGeom>
              <a:avLst/>
              <a:gdLst/>
              <a:ahLst/>
              <a:cxnLst/>
              <a:rect l="l" t="t" r="r" b="b"/>
              <a:pathLst>
                <a:path w="565150" h="565150">
                  <a:moveTo>
                    <a:pt x="282321" y="0"/>
                  </a:moveTo>
                  <a:lnTo>
                    <a:pt x="236518" y="3697"/>
                  </a:lnTo>
                  <a:lnTo>
                    <a:pt x="193072" y="14402"/>
                  </a:lnTo>
                  <a:lnTo>
                    <a:pt x="152563" y="31533"/>
                  </a:lnTo>
                  <a:lnTo>
                    <a:pt x="115571" y="54506"/>
                  </a:lnTo>
                  <a:lnTo>
                    <a:pt x="82676" y="82740"/>
                  </a:lnTo>
                  <a:lnTo>
                    <a:pt x="54461" y="115653"/>
                  </a:lnTo>
                  <a:lnTo>
                    <a:pt x="31505" y="152662"/>
                  </a:lnTo>
                  <a:lnTo>
                    <a:pt x="14389" y="193186"/>
                  </a:lnTo>
                  <a:lnTo>
                    <a:pt x="3694" y="236642"/>
                  </a:lnTo>
                  <a:lnTo>
                    <a:pt x="0" y="282448"/>
                  </a:lnTo>
                  <a:lnTo>
                    <a:pt x="3694" y="328253"/>
                  </a:lnTo>
                  <a:lnTo>
                    <a:pt x="14389" y="371709"/>
                  </a:lnTo>
                  <a:lnTo>
                    <a:pt x="31505" y="412233"/>
                  </a:lnTo>
                  <a:lnTo>
                    <a:pt x="54461" y="449242"/>
                  </a:lnTo>
                  <a:lnTo>
                    <a:pt x="82677" y="482155"/>
                  </a:lnTo>
                  <a:lnTo>
                    <a:pt x="115571" y="510389"/>
                  </a:lnTo>
                  <a:lnTo>
                    <a:pt x="152563" y="533362"/>
                  </a:lnTo>
                  <a:lnTo>
                    <a:pt x="193072" y="550493"/>
                  </a:lnTo>
                  <a:lnTo>
                    <a:pt x="236518" y="561198"/>
                  </a:lnTo>
                  <a:lnTo>
                    <a:pt x="282321" y="564896"/>
                  </a:lnTo>
                  <a:lnTo>
                    <a:pt x="328157" y="561198"/>
                  </a:lnTo>
                  <a:lnTo>
                    <a:pt x="371631" y="550493"/>
                  </a:lnTo>
                  <a:lnTo>
                    <a:pt x="412162" y="533362"/>
                  </a:lnTo>
                  <a:lnTo>
                    <a:pt x="449170" y="510389"/>
                  </a:lnTo>
                  <a:lnTo>
                    <a:pt x="482076" y="482155"/>
                  </a:lnTo>
                  <a:lnTo>
                    <a:pt x="510299" y="449242"/>
                  </a:lnTo>
                  <a:lnTo>
                    <a:pt x="533259" y="412233"/>
                  </a:lnTo>
                  <a:lnTo>
                    <a:pt x="550378" y="371709"/>
                  </a:lnTo>
                  <a:lnTo>
                    <a:pt x="561074" y="328253"/>
                  </a:lnTo>
                  <a:lnTo>
                    <a:pt x="564769" y="282448"/>
                  </a:lnTo>
                  <a:lnTo>
                    <a:pt x="561074" y="236642"/>
                  </a:lnTo>
                  <a:lnTo>
                    <a:pt x="550378" y="193186"/>
                  </a:lnTo>
                  <a:lnTo>
                    <a:pt x="533259" y="152662"/>
                  </a:lnTo>
                  <a:lnTo>
                    <a:pt x="510299" y="115653"/>
                  </a:lnTo>
                  <a:lnTo>
                    <a:pt x="482076" y="82740"/>
                  </a:lnTo>
                  <a:lnTo>
                    <a:pt x="449170" y="54506"/>
                  </a:lnTo>
                  <a:lnTo>
                    <a:pt x="412162" y="31533"/>
                  </a:lnTo>
                  <a:lnTo>
                    <a:pt x="371631" y="14402"/>
                  </a:lnTo>
                  <a:lnTo>
                    <a:pt x="328157" y="3697"/>
                  </a:lnTo>
                  <a:lnTo>
                    <a:pt x="282321" y="0"/>
                  </a:lnTo>
                  <a:close/>
                </a:path>
              </a:pathLst>
            </a:custGeom>
            <a:solidFill>
              <a:srgbClr val="006FC0">
                <a:alpha val="4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86152" y="1621789"/>
              <a:ext cx="565150" cy="565150"/>
            </a:xfrm>
            <a:custGeom>
              <a:avLst/>
              <a:gdLst/>
              <a:ahLst/>
              <a:cxnLst/>
              <a:rect l="l" t="t" r="r" b="b"/>
              <a:pathLst>
                <a:path w="565150" h="565150">
                  <a:moveTo>
                    <a:pt x="0" y="282448"/>
                  </a:moveTo>
                  <a:lnTo>
                    <a:pt x="3694" y="236642"/>
                  </a:lnTo>
                  <a:lnTo>
                    <a:pt x="14389" y="193186"/>
                  </a:lnTo>
                  <a:lnTo>
                    <a:pt x="31505" y="152662"/>
                  </a:lnTo>
                  <a:lnTo>
                    <a:pt x="54461" y="115653"/>
                  </a:lnTo>
                  <a:lnTo>
                    <a:pt x="82676" y="82740"/>
                  </a:lnTo>
                  <a:lnTo>
                    <a:pt x="115571" y="54506"/>
                  </a:lnTo>
                  <a:lnTo>
                    <a:pt x="152563" y="31533"/>
                  </a:lnTo>
                  <a:lnTo>
                    <a:pt x="193072" y="14402"/>
                  </a:lnTo>
                  <a:lnTo>
                    <a:pt x="236518" y="3697"/>
                  </a:lnTo>
                  <a:lnTo>
                    <a:pt x="282321" y="0"/>
                  </a:lnTo>
                  <a:lnTo>
                    <a:pt x="328157" y="3697"/>
                  </a:lnTo>
                  <a:lnTo>
                    <a:pt x="371631" y="14402"/>
                  </a:lnTo>
                  <a:lnTo>
                    <a:pt x="412162" y="31533"/>
                  </a:lnTo>
                  <a:lnTo>
                    <a:pt x="449170" y="54506"/>
                  </a:lnTo>
                  <a:lnTo>
                    <a:pt x="482076" y="82740"/>
                  </a:lnTo>
                  <a:lnTo>
                    <a:pt x="510299" y="115653"/>
                  </a:lnTo>
                  <a:lnTo>
                    <a:pt x="533259" y="152662"/>
                  </a:lnTo>
                  <a:lnTo>
                    <a:pt x="550378" y="193186"/>
                  </a:lnTo>
                  <a:lnTo>
                    <a:pt x="561074" y="236642"/>
                  </a:lnTo>
                  <a:lnTo>
                    <a:pt x="564769" y="282448"/>
                  </a:lnTo>
                  <a:lnTo>
                    <a:pt x="561074" y="328253"/>
                  </a:lnTo>
                  <a:lnTo>
                    <a:pt x="550378" y="371709"/>
                  </a:lnTo>
                  <a:lnTo>
                    <a:pt x="533259" y="412233"/>
                  </a:lnTo>
                  <a:lnTo>
                    <a:pt x="510299" y="449242"/>
                  </a:lnTo>
                  <a:lnTo>
                    <a:pt x="482076" y="482155"/>
                  </a:lnTo>
                  <a:lnTo>
                    <a:pt x="449170" y="510389"/>
                  </a:lnTo>
                  <a:lnTo>
                    <a:pt x="412162" y="533362"/>
                  </a:lnTo>
                  <a:lnTo>
                    <a:pt x="371631" y="550493"/>
                  </a:lnTo>
                  <a:lnTo>
                    <a:pt x="328157" y="561198"/>
                  </a:lnTo>
                  <a:lnTo>
                    <a:pt x="282321" y="564896"/>
                  </a:lnTo>
                  <a:lnTo>
                    <a:pt x="236518" y="561198"/>
                  </a:lnTo>
                  <a:lnTo>
                    <a:pt x="193072" y="550493"/>
                  </a:lnTo>
                  <a:lnTo>
                    <a:pt x="152563" y="533362"/>
                  </a:lnTo>
                  <a:lnTo>
                    <a:pt x="115571" y="510389"/>
                  </a:lnTo>
                  <a:lnTo>
                    <a:pt x="82677" y="482155"/>
                  </a:lnTo>
                  <a:lnTo>
                    <a:pt x="54461" y="449242"/>
                  </a:lnTo>
                  <a:lnTo>
                    <a:pt x="31505" y="412233"/>
                  </a:lnTo>
                  <a:lnTo>
                    <a:pt x="14389" y="371709"/>
                  </a:lnTo>
                  <a:lnTo>
                    <a:pt x="3694" y="328253"/>
                  </a:lnTo>
                  <a:lnTo>
                    <a:pt x="0" y="282448"/>
                  </a:lnTo>
                  <a:close/>
                </a:path>
              </a:pathLst>
            </a:custGeom>
            <a:ln w="9525">
              <a:solidFill>
                <a:srgbClr val="C7C7C7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217801" y="1792541"/>
            <a:ext cx="10795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i="1" spc="35" dirty="0">
                <a:solidFill>
                  <a:srgbClr val="FFFFFF"/>
                </a:solidFill>
                <a:latin typeface="Arial-BoldItalicMT"/>
                <a:cs typeface="Arial-BoldItalicMT"/>
              </a:rPr>
              <a:t>1</a:t>
            </a:r>
            <a:endParaRPr sz="1100">
              <a:latin typeface="Arial-BoldItalicMT"/>
              <a:cs typeface="Arial-BoldItalic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5057" y="2934258"/>
            <a:ext cx="2247265" cy="4677371"/>
          </a:xfrm>
          <a:prstGeom prst="rect">
            <a:avLst/>
          </a:prstGeom>
          <a:solidFill>
            <a:srgbClr val="006FC0">
              <a:alpha val="9803"/>
            </a:srgbClr>
          </a:solidFill>
          <a:ln w="9525">
            <a:solidFill>
              <a:srgbClr val="006FC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380"/>
              </a:spcBef>
            </a:pPr>
            <a:r>
              <a:rPr sz="1100" b="1" i="1" spc="20" dirty="0">
                <a:latin typeface="Calibri"/>
                <a:cs typeface="Calibri"/>
              </a:rPr>
              <a:t>Available</a:t>
            </a:r>
            <a:r>
              <a:rPr sz="1100" b="1" i="1" spc="-30" dirty="0">
                <a:latin typeface="Calibri"/>
                <a:cs typeface="Calibri"/>
              </a:rPr>
              <a:t> </a:t>
            </a:r>
            <a:r>
              <a:rPr sz="1100" b="1" i="1" spc="30" dirty="0">
                <a:latin typeface="Calibri"/>
                <a:cs typeface="Calibri"/>
              </a:rPr>
              <a:t>to</a:t>
            </a:r>
            <a:r>
              <a:rPr sz="1100" b="1" i="1" spc="15" dirty="0">
                <a:latin typeface="Calibri"/>
                <a:cs typeface="Calibri"/>
              </a:rPr>
              <a:t> </a:t>
            </a:r>
            <a:r>
              <a:rPr sz="1100" b="1" i="1" dirty="0">
                <a:latin typeface="Calibri"/>
                <a:cs typeface="Calibri"/>
              </a:rPr>
              <a:t>all</a:t>
            </a:r>
            <a:r>
              <a:rPr sz="1100" b="1" i="1" spc="10" dirty="0">
                <a:latin typeface="Calibri"/>
                <a:cs typeface="Calibri"/>
              </a:rPr>
              <a:t> </a:t>
            </a:r>
            <a:r>
              <a:rPr sz="1100" b="1" i="1" spc="20" dirty="0">
                <a:latin typeface="Calibri"/>
                <a:cs typeface="Calibri"/>
              </a:rPr>
              <a:t>Monroe</a:t>
            </a:r>
            <a:r>
              <a:rPr sz="1100" b="1" i="1" spc="45" dirty="0">
                <a:latin typeface="Calibri"/>
                <a:cs typeface="Calibri"/>
              </a:rPr>
              <a:t> </a:t>
            </a:r>
            <a:r>
              <a:rPr sz="1100" b="1" i="1" spc="25" dirty="0">
                <a:latin typeface="Calibri"/>
                <a:cs typeface="Calibri"/>
              </a:rPr>
              <a:t>County</a:t>
            </a:r>
            <a:r>
              <a:rPr sz="1100" b="1" i="1" spc="10" dirty="0">
                <a:latin typeface="Calibri"/>
                <a:cs typeface="Calibri"/>
              </a:rPr>
              <a:t> </a:t>
            </a:r>
            <a:r>
              <a:rPr sz="1100" b="1" i="1" spc="15" dirty="0">
                <a:latin typeface="Calibri"/>
                <a:cs typeface="Calibri"/>
              </a:rPr>
              <a:t>Residents</a:t>
            </a:r>
            <a:endParaRPr sz="1100" b="1" i="1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 dirty="0">
              <a:latin typeface="Calibri"/>
              <a:cs typeface="Calibri"/>
            </a:endParaRPr>
          </a:p>
          <a:p>
            <a:pPr marL="82550" marR="72390" indent="-457200">
              <a:lnSpc>
                <a:spcPct val="105400"/>
              </a:lnSpc>
            </a:pPr>
            <a:r>
              <a:rPr sz="950" b="1" spc="15" dirty="0">
                <a:latin typeface="Calibri"/>
                <a:cs typeface="Calibri"/>
              </a:rPr>
              <a:t>Cariola  </a:t>
            </a:r>
            <a:r>
              <a:rPr sz="950" b="1" spc="5" dirty="0">
                <a:latin typeface="Calibri"/>
                <a:cs typeface="Calibri"/>
              </a:rPr>
              <a:t>Career  </a:t>
            </a:r>
            <a:r>
              <a:rPr sz="950" b="1" spc="25" dirty="0">
                <a:latin typeface="Calibri"/>
                <a:cs typeface="Calibri"/>
              </a:rPr>
              <a:t>Development </a:t>
            </a:r>
            <a:r>
              <a:rPr sz="950" b="1" spc="20" dirty="0">
                <a:latin typeface="Calibri"/>
                <a:cs typeface="Calibri"/>
              </a:rPr>
              <a:t>Academy </a:t>
            </a:r>
            <a:endParaRPr lang="en-US" sz="950" b="1" spc="20" dirty="0">
              <a:latin typeface="Calibri"/>
              <a:cs typeface="Calibri"/>
            </a:endParaRPr>
          </a:p>
          <a:p>
            <a:pPr marL="82550" marR="72390" indent="-457200">
              <a:lnSpc>
                <a:spcPct val="105400"/>
              </a:lnSpc>
            </a:pPr>
            <a:r>
              <a:rPr sz="950" b="1" spc="2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A</a:t>
            </a:r>
            <a:r>
              <a:rPr sz="950" spc="4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series</a:t>
            </a:r>
            <a:r>
              <a:rPr sz="95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of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online</a:t>
            </a:r>
            <a:r>
              <a:rPr sz="950" spc="50" dirty="0">
                <a:latin typeface="Calibri"/>
                <a:cs typeface="Calibri"/>
              </a:rPr>
              <a:t> </a:t>
            </a:r>
            <a:r>
              <a:rPr sz="950" spc="5" dirty="0">
                <a:latin typeface="Calibri"/>
                <a:cs typeface="Calibri"/>
              </a:rPr>
              <a:t>and</a:t>
            </a:r>
            <a:r>
              <a:rPr sz="950" spc="25" dirty="0">
                <a:latin typeface="Calibri"/>
                <a:cs typeface="Calibri"/>
              </a:rPr>
              <a:t> in-person </a:t>
            </a:r>
            <a:r>
              <a:rPr sz="950" spc="10" dirty="0">
                <a:latin typeface="Calibri"/>
                <a:cs typeface="Calibri"/>
              </a:rPr>
              <a:t>sessions </a:t>
            </a:r>
            <a:r>
              <a:rPr sz="950" spc="-200" dirty="0">
                <a:latin typeface="Calibri"/>
                <a:cs typeface="Calibri"/>
              </a:rPr>
              <a:t> </a:t>
            </a:r>
            <a:r>
              <a:rPr sz="950" spc="-5" dirty="0">
                <a:latin typeface="Calibri"/>
                <a:cs typeface="Calibri"/>
              </a:rPr>
              <a:t>to</a:t>
            </a:r>
            <a:r>
              <a:rPr sz="950" spc="85" dirty="0">
                <a:latin typeface="Calibri"/>
                <a:cs typeface="Calibri"/>
              </a:rPr>
              <a:t> </a:t>
            </a:r>
            <a:r>
              <a:rPr sz="950" spc="5" dirty="0">
                <a:latin typeface="Calibri"/>
                <a:cs typeface="Calibri"/>
              </a:rPr>
              <a:t>support</a:t>
            </a:r>
            <a:r>
              <a:rPr sz="950" spc="50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Monroe</a:t>
            </a:r>
            <a:r>
              <a:rPr sz="950" spc="4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County </a:t>
            </a:r>
            <a:r>
              <a:rPr sz="950" spc="20" dirty="0">
                <a:latin typeface="Calibri"/>
                <a:cs typeface="Calibri"/>
              </a:rPr>
              <a:t>residents</a:t>
            </a:r>
            <a:r>
              <a:rPr lang="en-US" sz="950" spc="2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with </a:t>
            </a:r>
            <a:r>
              <a:rPr sz="950" spc="20" dirty="0">
                <a:latin typeface="Calibri"/>
                <a:cs typeface="Calibri"/>
              </a:rPr>
              <a:t>understanding </a:t>
            </a:r>
            <a:r>
              <a:rPr sz="950" spc="15" dirty="0">
                <a:latin typeface="Calibri"/>
                <a:cs typeface="Calibri"/>
              </a:rPr>
              <a:t>disabilities </a:t>
            </a:r>
            <a:r>
              <a:rPr sz="950" spc="10" dirty="0">
                <a:latin typeface="Calibri"/>
                <a:cs typeface="Calibri"/>
              </a:rPr>
              <a:t>and </a:t>
            </a:r>
            <a:r>
              <a:rPr sz="950" spc="15" dirty="0">
                <a:latin typeface="Calibri"/>
                <a:cs typeface="Calibri"/>
              </a:rPr>
              <a:t> discovering</a:t>
            </a:r>
            <a:r>
              <a:rPr sz="950" spc="70" dirty="0">
                <a:latin typeface="Calibri"/>
                <a:cs typeface="Calibri"/>
              </a:rPr>
              <a:t> </a:t>
            </a:r>
            <a:r>
              <a:rPr sz="950" spc="5" dirty="0">
                <a:latin typeface="Calibri"/>
                <a:cs typeface="Calibri"/>
              </a:rPr>
              <a:t>the</a:t>
            </a:r>
            <a:r>
              <a:rPr sz="950" spc="40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pathways</a:t>
            </a:r>
            <a:r>
              <a:rPr sz="950" spc="-5" dirty="0">
                <a:latin typeface="Calibri"/>
                <a:cs typeface="Calibri"/>
              </a:rPr>
              <a:t> to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building</a:t>
            </a:r>
            <a:r>
              <a:rPr sz="950" spc="7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a 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career</a:t>
            </a:r>
            <a:r>
              <a:rPr sz="950" spc="40" dirty="0">
                <a:latin typeface="Calibri"/>
                <a:cs typeface="Calibri"/>
              </a:rPr>
              <a:t> </a:t>
            </a:r>
            <a:r>
              <a:rPr sz="950" spc="5" dirty="0">
                <a:latin typeface="Calibri"/>
                <a:cs typeface="Calibri"/>
              </a:rPr>
              <a:t>in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5" dirty="0">
                <a:latin typeface="Calibri"/>
                <a:cs typeface="Calibri"/>
              </a:rPr>
              <a:t>this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field</a:t>
            </a:r>
            <a:r>
              <a:rPr sz="950" spc="15" dirty="0">
                <a:latin typeface="Calibri"/>
                <a:cs typeface="Calibri"/>
              </a:rPr>
              <a:t> (partnerships</a:t>
            </a:r>
            <a:r>
              <a:rPr sz="950" spc="-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with 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25" dirty="0">
                <a:latin typeface="Calibri"/>
                <a:cs typeface="Calibri"/>
              </a:rPr>
              <a:t>community</a:t>
            </a:r>
            <a:r>
              <a:rPr sz="950" spc="10" dirty="0">
                <a:latin typeface="Calibri"/>
                <a:cs typeface="Calibri"/>
              </a:rPr>
              <a:t> organizations,</a:t>
            </a:r>
            <a:r>
              <a:rPr sz="950" spc="6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charter 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schools, </a:t>
            </a:r>
            <a:r>
              <a:rPr sz="950" spc="10" dirty="0">
                <a:latin typeface="Calibri"/>
                <a:cs typeface="Calibri"/>
              </a:rPr>
              <a:t>high </a:t>
            </a:r>
            <a:r>
              <a:rPr sz="950" spc="15" dirty="0">
                <a:latin typeface="Calibri"/>
                <a:cs typeface="Calibri"/>
              </a:rPr>
              <a:t>schools, </a:t>
            </a:r>
            <a:r>
              <a:rPr sz="950" spc="35" dirty="0">
                <a:latin typeface="Calibri"/>
                <a:cs typeface="Calibri"/>
              </a:rPr>
              <a:t>and </a:t>
            </a:r>
            <a:r>
              <a:rPr sz="950" spc="20" dirty="0">
                <a:latin typeface="Calibri"/>
                <a:cs typeface="Calibri"/>
              </a:rPr>
              <a:t>employment </a:t>
            </a:r>
            <a:r>
              <a:rPr sz="950" spc="-20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agencies)</a:t>
            </a:r>
            <a:endParaRPr sz="950" dirty="0">
              <a:latin typeface="Calibri"/>
              <a:cs typeface="Calibri"/>
            </a:endParaRPr>
          </a:p>
          <a:p>
            <a:pPr marL="61594" marR="55244" indent="-635">
              <a:lnSpc>
                <a:spcPct val="105400"/>
              </a:lnSpc>
            </a:pPr>
            <a:endParaRPr lang="en-US" sz="950" spc="15" dirty="0">
              <a:latin typeface="Calibri"/>
              <a:cs typeface="Calibri"/>
            </a:endParaRPr>
          </a:p>
          <a:p>
            <a:pPr marL="61594" marR="55244" indent="-635">
              <a:lnSpc>
                <a:spcPct val="105400"/>
              </a:lnSpc>
            </a:pPr>
            <a:r>
              <a:rPr sz="950" spc="15" dirty="0">
                <a:latin typeface="Calibri"/>
                <a:cs typeface="Calibri"/>
              </a:rPr>
              <a:t>During </a:t>
            </a:r>
            <a:r>
              <a:rPr sz="950" spc="25" dirty="0">
                <a:latin typeface="Calibri"/>
                <a:cs typeface="Calibri"/>
              </a:rPr>
              <a:t>the </a:t>
            </a:r>
            <a:r>
              <a:rPr sz="950" spc="20" dirty="0">
                <a:latin typeface="Calibri"/>
                <a:cs typeface="Calibri"/>
              </a:rPr>
              <a:t>Cariola </a:t>
            </a:r>
            <a:r>
              <a:rPr sz="950" spc="10" dirty="0">
                <a:latin typeface="Calibri"/>
                <a:cs typeface="Calibri"/>
              </a:rPr>
              <a:t>Career </a:t>
            </a:r>
            <a:r>
              <a:rPr sz="950" spc="20" dirty="0">
                <a:latin typeface="Calibri"/>
                <a:cs typeface="Calibri"/>
              </a:rPr>
              <a:t>Development </a:t>
            </a:r>
            <a:r>
              <a:rPr sz="950" spc="25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Academy, participants </a:t>
            </a:r>
            <a:r>
              <a:rPr sz="950" dirty="0">
                <a:latin typeface="Calibri"/>
                <a:cs typeface="Calibri"/>
              </a:rPr>
              <a:t>will </a:t>
            </a:r>
            <a:r>
              <a:rPr sz="950" spc="15" dirty="0">
                <a:latin typeface="Calibri"/>
                <a:cs typeface="Calibri"/>
              </a:rPr>
              <a:t>be connected 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with</a:t>
            </a:r>
            <a:r>
              <a:rPr sz="950" spc="10" dirty="0">
                <a:latin typeface="Calibri"/>
                <a:cs typeface="Calibri"/>
              </a:rPr>
              <a:t> a</a:t>
            </a:r>
            <a:r>
              <a:rPr sz="950" spc="-1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Life</a:t>
            </a:r>
            <a:r>
              <a:rPr sz="950" spc="4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Coach </a:t>
            </a:r>
            <a:r>
              <a:rPr sz="950" spc="30" dirty="0">
                <a:latin typeface="Calibri"/>
                <a:cs typeface="Calibri"/>
              </a:rPr>
              <a:t>to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dirty="0">
                <a:latin typeface="Calibri"/>
                <a:cs typeface="Calibri"/>
              </a:rPr>
              <a:t>help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remove</a:t>
            </a:r>
            <a:r>
              <a:rPr sz="950" spc="4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barriers </a:t>
            </a:r>
            <a:r>
              <a:rPr sz="950" spc="-200" dirty="0">
                <a:latin typeface="Calibri"/>
                <a:cs typeface="Calibri"/>
              </a:rPr>
              <a:t> </a:t>
            </a:r>
            <a:r>
              <a:rPr sz="950" spc="-5" dirty="0">
                <a:latin typeface="Calibri"/>
                <a:cs typeface="Calibri"/>
              </a:rPr>
              <a:t>to</a:t>
            </a:r>
            <a:r>
              <a:rPr sz="95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employment </a:t>
            </a:r>
            <a:r>
              <a:rPr sz="950" spc="5" dirty="0">
                <a:latin typeface="Calibri"/>
                <a:cs typeface="Calibri"/>
              </a:rPr>
              <a:t>and </a:t>
            </a:r>
            <a:r>
              <a:rPr sz="950" spc="15" dirty="0">
                <a:latin typeface="Calibri"/>
                <a:cs typeface="Calibri"/>
              </a:rPr>
              <a:t>education </a:t>
            </a:r>
            <a:r>
              <a:rPr sz="950" spc="30" dirty="0">
                <a:latin typeface="Calibri"/>
                <a:cs typeface="Calibri"/>
              </a:rPr>
              <a:t>and </a:t>
            </a:r>
            <a:r>
              <a:rPr sz="950" spc="35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connect</a:t>
            </a:r>
            <a:r>
              <a:rPr sz="950" spc="-15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participants</a:t>
            </a:r>
            <a:r>
              <a:rPr sz="950" spc="5" dirty="0">
                <a:latin typeface="Calibri"/>
                <a:cs typeface="Calibri"/>
              </a:rPr>
              <a:t> </a:t>
            </a:r>
            <a:r>
              <a:rPr sz="950" spc="-5" dirty="0">
                <a:latin typeface="Calibri"/>
                <a:cs typeface="Calibri"/>
              </a:rPr>
              <a:t>to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25" dirty="0">
                <a:latin typeface="Calibri"/>
                <a:cs typeface="Calibri"/>
              </a:rPr>
              <a:t>community</a:t>
            </a:r>
            <a:endParaRPr sz="950" dirty="0">
              <a:latin typeface="Calibri"/>
              <a:cs typeface="Calibri"/>
            </a:endParaRPr>
          </a:p>
          <a:p>
            <a:pPr marL="69850" marR="69215" indent="7620">
              <a:lnSpc>
                <a:spcPct val="105400"/>
              </a:lnSpc>
            </a:pPr>
            <a:r>
              <a:rPr sz="950" spc="20" dirty="0">
                <a:latin typeface="Calibri"/>
                <a:cs typeface="Calibri"/>
              </a:rPr>
              <a:t>resources.</a:t>
            </a:r>
            <a:r>
              <a:rPr sz="950" spc="-2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These</a:t>
            </a:r>
            <a:r>
              <a:rPr sz="950" spc="6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supports</a:t>
            </a:r>
            <a:r>
              <a:rPr sz="950" spc="8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can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5" dirty="0">
                <a:latin typeface="Calibri"/>
                <a:cs typeface="Calibri"/>
              </a:rPr>
              <a:t>include </a:t>
            </a:r>
            <a:r>
              <a:rPr sz="950" spc="1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technology</a:t>
            </a:r>
            <a:r>
              <a:rPr sz="950" spc="3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(partnership</a:t>
            </a:r>
            <a:r>
              <a:rPr sz="950" spc="2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with</a:t>
            </a:r>
            <a:r>
              <a:rPr sz="950" spc="25" dirty="0">
                <a:latin typeface="Calibri"/>
                <a:cs typeface="Calibri"/>
              </a:rPr>
              <a:t> </a:t>
            </a:r>
            <a:r>
              <a:rPr sz="950" spc="30" dirty="0">
                <a:latin typeface="Calibri"/>
                <a:cs typeface="Calibri"/>
              </a:rPr>
              <a:t>The</a:t>
            </a:r>
            <a:r>
              <a:rPr sz="950" spc="50" dirty="0">
                <a:latin typeface="Calibri"/>
                <a:cs typeface="Calibri"/>
              </a:rPr>
              <a:t> </a:t>
            </a:r>
            <a:r>
              <a:rPr sz="950" spc="5" dirty="0">
                <a:latin typeface="Calibri"/>
                <a:cs typeface="Calibri"/>
              </a:rPr>
              <a:t>Shore </a:t>
            </a:r>
            <a:r>
              <a:rPr sz="950" spc="1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Foundation),</a:t>
            </a:r>
            <a:r>
              <a:rPr sz="950" spc="6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transportation</a:t>
            </a:r>
            <a:r>
              <a:rPr sz="950" spc="15" dirty="0">
                <a:latin typeface="Calibri"/>
                <a:cs typeface="Calibri"/>
              </a:rPr>
              <a:t> (partnership </a:t>
            </a:r>
            <a:r>
              <a:rPr sz="950" spc="-20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with RTS),</a:t>
            </a:r>
            <a:r>
              <a:rPr sz="950" spc="20" dirty="0">
                <a:latin typeface="Calibri"/>
                <a:cs typeface="Calibri"/>
              </a:rPr>
              <a:t> daycare,</a:t>
            </a:r>
            <a:r>
              <a:rPr sz="950" spc="-1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housing</a:t>
            </a:r>
            <a:r>
              <a:rPr sz="950" spc="6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&amp; </a:t>
            </a:r>
            <a:r>
              <a:rPr sz="950" spc="10" dirty="0">
                <a:latin typeface="Calibri"/>
                <a:cs typeface="Calibri"/>
              </a:rPr>
              <a:t>food 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support.</a:t>
            </a:r>
            <a:endParaRPr lang="en-US" sz="950" spc="10" dirty="0">
              <a:latin typeface="Calibri"/>
              <a:cs typeface="Calibri"/>
            </a:endParaRPr>
          </a:p>
          <a:p>
            <a:pPr marL="69850" marR="69215" indent="7620">
              <a:lnSpc>
                <a:spcPct val="105400"/>
              </a:lnSpc>
            </a:pPr>
            <a:endParaRPr lang="en-US" sz="950" spc="10" dirty="0">
              <a:latin typeface="Calibri"/>
              <a:cs typeface="Calibri"/>
            </a:endParaRPr>
          </a:p>
          <a:p>
            <a:pPr marL="1905">
              <a:lnSpc>
                <a:spcPct val="100000"/>
              </a:lnSpc>
              <a:spcBef>
                <a:spcPts val="60"/>
              </a:spcBef>
            </a:pPr>
            <a:r>
              <a:rPr lang="en-US" sz="950" i="1" spc="15" dirty="0">
                <a:cs typeface="Calibri"/>
              </a:rPr>
              <a:t>Additionally,</a:t>
            </a:r>
            <a:r>
              <a:rPr lang="en-US" sz="950" i="1" spc="-15" dirty="0">
                <a:cs typeface="Calibri"/>
              </a:rPr>
              <a:t> </a:t>
            </a:r>
            <a:r>
              <a:rPr lang="en-US" sz="950" i="1" spc="30" dirty="0">
                <a:cs typeface="Calibri"/>
              </a:rPr>
              <a:t>the</a:t>
            </a:r>
            <a:r>
              <a:rPr lang="en-US" sz="950" i="1" spc="-35" dirty="0">
                <a:cs typeface="Calibri"/>
              </a:rPr>
              <a:t> </a:t>
            </a:r>
            <a:r>
              <a:rPr lang="en-US" sz="950" i="1" spc="25" dirty="0">
                <a:cs typeface="Calibri"/>
              </a:rPr>
              <a:t>academy</a:t>
            </a:r>
            <a:r>
              <a:rPr lang="en-US" sz="950" i="1" spc="10" dirty="0">
                <a:cs typeface="Calibri"/>
              </a:rPr>
              <a:t> </a:t>
            </a:r>
            <a:r>
              <a:rPr lang="en-US" sz="950" i="1" spc="20" dirty="0">
                <a:cs typeface="Calibri"/>
              </a:rPr>
              <a:t>will</a:t>
            </a:r>
            <a:r>
              <a:rPr lang="en-US" sz="950" i="1" spc="5" dirty="0">
                <a:cs typeface="Calibri"/>
              </a:rPr>
              <a:t> </a:t>
            </a:r>
            <a:r>
              <a:rPr lang="en-US" sz="950" i="1" spc="15" dirty="0">
                <a:cs typeface="Calibri"/>
              </a:rPr>
              <a:t>be</a:t>
            </a:r>
            <a:r>
              <a:rPr lang="en-US" sz="950" i="1" spc="-35" dirty="0">
                <a:cs typeface="Calibri"/>
              </a:rPr>
              <a:t> </a:t>
            </a:r>
            <a:r>
              <a:rPr lang="en-US" sz="950" i="1" spc="25" dirty="0">
                <a:cs typeface="Calibri"/>
              </a:rPr>
              <a:t>offered</a:t>
            </a:r>
            <a:endParaRPr lang="en-US" sz="950" i="1" dirty="0">
              <a:cs typeface="Calibri"/>
            </a:endParaRPr>
          </a:p>
          <a:p>
            <a:pPr marL="55880" marR="53340" indent="8890">
              <a:lnSpc>
                <a:spcPct val="105400"/>
              </a:lnSpc>
            </a:pPr>
            <a:r>
              <a:rPr lang="en-US" sz="950" i="1" spc="20" dirty="0">
                <a:cs typeface="Calibri"/>
              </a:rPr>
              <a:t>2x/annually </a:t>
            </a:r>
            <a:r>
              <a:rPr lang="en-US" sz="950" i="1" spc="-5" dirty="0">
                <a:cs typeface="Calibri"/>
              </a:rPr>
              <a:t>to </a:t>
            </a:r>
            <a:r>
              <a:rPr lang="en-US" sz="950" i="1" spc="25" dirty="0">
                <a:cs typeface="Calibri"/>
              </a:rPr>
              <a:t>all </a:t>
            </a:r>
            <a:r>
              <a:rPr lang="en-US" sz="950" i="1" spc="15" dirty="0">
                <a:cs typeface="Calibri"/>
              </a:rPr>
              <a:t>direct </a:t>
            </a:r>
            <a:r>
              <a:rPr lang="en-US" sz="950" i="1" spc="20" dirty="0">
                <a:cs typeface="Calibri"/>
              </a:rPr>
              <a:t>care </a:t>
            </a:r>
            <a:r>
              <a:rPr lang="en-US" sz="950" i="1" spc="25" dirty="0">
                <a:cs typeface="Calibri"/>
              </a:rPr>
              <a:t>employees </a:t>
            </a:r>
            <a:r>
              <a:rPr lang="en-US" sz="950" i="1" spc="30" dirty="0">
                <a:cs typeface="Calibri"/>
              </a:rPr>
              <a:t> </a:t>
            </a:r>
            <a:r>
              <a:rPr lang="en-US" sz="950" i="1" dirty="0">
                <a:cs typeface="Calibri"/>
              </a:rPr>
              <a:t>at</a:t>
            </a:r>
            <a:r>
              <a:rPr lang="en-US" sz="950" i="1" spc="55" dirty="0">
                <a:cs typeface="Calibri"/>
              </a:rPr>
              <a:t> </a:t>
            </a:r>
            <a:r>
              <a:rPr lang="en-US" sz="950" i="1" spc="10" dirty="0">
                <a:cs typeface="Calibri"/>
              </a:rPr>
              <a:t>Mary</a:t>
            </a:r>
            <a:r>
              <a:rPr lang="en-US" sz="950" i="1" spc="15" dirty="0">
                <a:cs typeface="Calibri"/>
              </a:rPr>
              <a:t> </a:t>
            </a:r>
            <a:r>
              <a:rPr lang="en-US" sz="950" i="1" spc="20" dirty="0" err="1">
                <a:cs typeface="Calibri"/>
              </a:rPr>
              <a:t>Cariola</a:t>
            </a:r>
            <a:r>
              <a:rPr lang="en-US" sz="950" i="1" spc="-10" dirty="0">
                <a:cs typeface="Calibri"/>
              </a:rPr>
              <a:t> </a:t>
            </a:r>
            <a:r>
              <a:rPr lang="en-US" sz="950" i="1" spc="30" dirty="0">
                <a:cs typeface="Calibri"/>
              </a:rPr>
              <a:t>to</a:t>
            </a:r>
            <a:r>
              <a:rPr lang="en-US" sz="950" i="1" spc="20" dirty="0">
                <a:cs typeface="Calibri"/>
              </a:rPr>
              <a:t> </a:t>
            </a:r>
            <a:r>
              <a:rPr lang="en-US" sz="950" i="1" spc="5" dirty="0">
                <a:cs typeface="Calibri"/>
              </a:rPr>
              <a:t>support</a:t>
            </a:r>
            <a:r>
              <a:rPr lang="en-US" sz="950" i="1" spc="55" dirty="0">
                <a:cs typeface="Calibri"/>
              </a:rPr>
              <a:t> </a:t>
            </a:r>
            <a:r>
              <a:rPr lang="en-US" sz="950" i="1" spc="10" dirty="0">
                <a:cs typeface="Calibri"/>
              </a:rPr>
              <a:t>their</a:t>
            </a:r>
            <a:r>
              <a:rPr lang="en-US" sz="950" i="1" spc="40" dirty="0">
                <a:cs typeface="Calibri"/>
              </a:rPr>
              <a:t> </a:t>
            </a:r>
            <a:r>
              <a:rPr lang="en-US" sz="950" i="1" spc="15" dirty="0">
                <a:cs typeface="Calibri"/>
              </a:rPr>
              <a:t>early </a:t>
            </a:r>
            <a:r>
              <a:rPr lang="en-US" sz="950" i="1" spc="20" dirty="0">
                <a:cs typeface="Calibri"/>
              </a:rPr>
              <a:t> </a:t>
            </a:r>
            <a:r>
              <a:rPr lang="en-US" sz="950" i="1" spc="10" dirty="0">
                <a:cs typeface="Calibri"/>
              </a:rPr>
              <a:t>steps</a:t>
            </a:r>
            <a:r>
              <a:rPr lang="en-US" sz="950" i="1" spc="60" dirty="0">
                <a:cs typeface="Calibri"/>
              </a:rPr>
              <a:t> </a:t>
            </a:r>
            <a:r>
              <a:rPr lang="en-US" sz="950" i="1" spc="15" dirty="0">
                <a:cs typeface="Calibri"/>
              </a:rPr>
              <a:t>towards</a:t>
            </a:r>
            <a:r>
              <a:rPr lang="en-US" sz="950" i="1" spc="-5" dirty="0">
                <a:cs typeface="Calibri"/>
              </a:rPr>
              <a:t> </a:t>
            </a:r>
            <a:r>
              <a:rPr lang="en-US" sz="950" i="1" spc="15" dirty="0">
                <a:cs typeface="Calibri"/>
              </a:rPr>
              <a:t>professional</a:t>
            </a:r>
            <a:r>
              <a:rPr lang="en-US" sz="950" i="1" dirty="0">
                <a:cs typeface="Calibri"/>
              </a:rPr>
              <a:t> </a:t>
            </a:r>
            <a:r>
              <a:rPr lang="en-US" sz="950" i="1" spc="20" dirty="0">
                <a:cs typeface="Calibri"/>
              </a:rPr>
              <a:t>growth</a:t>
            </a:r>
            <a:r>
              <a:rPr lang="en-US" sz="950" i="1" spc="10" dirty="0">
                <a:cs typeface="Calibri"/>
              </a:rPr>
              <a:t> </a:t>
            </a:r>
            <a:r>
              <a:rPr lang="en-US" sz="950" i="1" spc="15" dirty="0">
                <a:cs typeface="Calibri"/>
              </a:rPr>
              <a:t>within </a:t>
            </a:r>
            <a:r>
              <a:rPr lang="en-US" sz="950" i="1" spc="-200" dirty="0">
                <a:cs typeface="Calibri"/>
              </a:rPr>
              <a:t> </a:t>
            </a:r>
            <a:r>
              <a:rPr lang="en-US" sz="950" i="1" dirty="0">
                <a:cs typeface="Calibri"/>
              </a:rPr>
              <a:t>the</a:t>
            </a:r>
            <a:r>
              <a:rPr lang="en-US" sz="950" i="1" spc="55" dirty="0">
                <a:cs typeface="Calibri"/>
              </a:rPr>
              <a:t> </a:t>
            </a:r>
            <a:r>
              <a:rPr lang="en-US" sz="950" i="1" spc="10" dirty="0">
                <a:cs typeface="Calibri"/>
              </a:rPr>
              <a:t>field</a:t>
            </a:r>
            <a:r>
              <a:rPr lang="en-US" sz="950" i="1" spc="20" dirty="0">
                <a:cs typeface="Calibri"/>
              </a:rPr>
              <a:t> </a:t>
            </a:r>
            <a:r>
              <a:rPr lang="en-US" sz="950" i="1" spc="10" dirty="0">
                <a:cs typeface="Calibri"/>
              </a:rPr>
              <a:t>of disabilities.</a:t>
            </a:r>
            <a:endParaRPr lang="en-US" sz="950" i="1" dirty="0">
              <a:cs typeface="Calibri"/>
            </a:endParaRPr>
          </a:p>
          <a:p>
            <a:pPr marL="69850" marR="69215" indent="7620" algn="ctr">
              <a:lnSpc>
                <a:spcPct val="105400"/>
              </a:lnSpc>
            </a:pPr>
            <a:endParaRPr sz="95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96690" y="2326132"/>
            <a:ext cx="2807335" cy="379730"/>
          </a:xfrm>
          <a:custGeom>
            <a:avLst/>
            <a:gdLst/>
            <a:ahLst/>
            <a:cxnLst/>
            <a:rect l="l" t="t" r="r" b="b"/>
            <a:pathLst>
              <a:path w="2807335" h="379730">
                <a:moveTo>
                  <a:pt x="2617216" y="0"/>
                </a:moveTo>
                <a:lnTo>
                  <a:pt x="189737" y="0"/>
                </a:lnTo>
                <a:lnTo>
                  <a:pt x="139303" y="6778"/>
                </a:lnTo>
                <a:lnTo>
                  <a:pt x="93979" y="25908"/>
                </a:lnTo>
                <a:lnTo>
                  <a:pt x="55578" y="55578"/>
                </a:lnTo>
                <a:lnTo>
                  <a:pt x="25907" y="93980"/>
                </a:lnTo>
                <a:lnTo>
                  <a:pt x="6778" y="139303"/>
                </a:lnTo>
                <a:lnTo>
                  <a:pt x="0" y="189737"/>
                </a:lnTo>
                <a:lnTo>
                  <a:pt x="6778" y="240172"/>
                </a:lnTo>
                <a:lnTo>
                  <a:pt x="25908" y="285496"/>
                </a:lnTo>
                <a:lnTo>
                  <a:pt x="55578" y="323897"/>
                </a:lnTo>
                <a:lnTo>
                  <a:pt x="93980" y="353568"/>
                </a:lnTo>
                <a:lnTo>
                  <a:pt x="139303" y="372697"/>
                </a:lnTo>
                <a:lnTo>
                  <a:pt x="189737" y="379475"/>
                </a:lnTo>
                <a:lnTo>
                  <a:pt x="2617216" y="379475"/>
                </a:lnTo>
                <a:lnTo>
                  <a:pt x="2667650" y="372697"/>
                </a:lnTo>
                <a:lnTo>
                  <a:pt x="2712973" y="353568"/>
                </a:lnTo>
                <a:lnTo>
                  <a:pt x="2751375" y="323897"/>
                </a:lnTo>
                <a:lnTo>
                  <a:pt x="2781046" y="285496"/>
                </a:lnTo>
                <a:lnTo>
                  <a:pt x="2800175" y="240172"/>
                </a:lnTo>
                <a:lnTo>
                  <a:pt x="2806954" y="189737"/>
                </a:lnTo>
                <a:lnTo>
                  <a:pt x="2800175" y="139303"/>
                </a:lnTo>
                <a:lnTo>
                  <a:pt x="2781046" y="93980"/>
                </a:lnTo>
                <a:lnTo>
                  <a:pt x="2751375" y="55578"/>
                </a:lnTo>
                <a:lnTo>
                  <a:pt x="2712974" y="25908"/>
                </a:lnTo>
                <a:lnTo>
                  <a:pt x="2667650" y="6778"/>
                </a:lnTo>
                <a:lnTo>
                  <a:pt x="2617216" y="0"/>
                </a:lnTo>
                <a:close/>
              </a:path>
            </a:pathLst>
          </a:custGeom>
          <a:solidFill>
            <a:srgbClr val="F5CE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738626" y="2399347"/>
            <a:ext cx="23323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Supporting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Professional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Growth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613084" y="1617027"/>
            <a:ext cx="574675" cy="574675"/>
            <a:chOff x="4613084" y="1617027"/>
            <a:chExt cx="574675" cy="574675"/>
          </a:xfrm>
        </p:grpSpPr>
        <p:sp>
          <p:nvSpPr>
            <p:cNvPr id="11" name="object 11"/>
            <p:cNvSpPr/>
            <p:nvPr/>
          </p:nvSpPr>
          <p:spPr>
            <a:xfrm>
              <a:off x="4617846" y="1621789"/>
              <a:ext cx="565150" cy="565150"/>
            </a:xfrm>
            <a:custGeom>
              <a:avLst/>
              <a:gdLst/>
              <a:ahLst/>
              <a:cxnLst/>
              <a:rect l="l" t="t" r="r" b="b"/>
              <a:pathLst>
                <a:path w="565150" h="565150">
                  <a:moveTo>
                    <a:pt x="282320" y="0"/>
                  </a:moveTo>
                  <a:lnTo>
                    <a:pt x="236518" y="3697"/>
                  </a:lnTo>
                  <a:lnTo>
                    <a:pt x="193072" y="14402"/>
                  </a:lnTo>
                  <a:lnTo>
                    <a:pt x="152563" y="31533"/>
                  </a:lnTo>
                  <a:lnTo>
                    <a:pt x="115571" y="54506"/>
                  </a:lnTo>
                  <a:lnTo>
                    <a:pt x="82676" y="82740"/>
                  </a:lnTo>
                  <a:lnTo>
                    <a:pt x="54461" y="115653"/>
                  </a:lnTo>
                  <a:lnTo>
                    <a:pt x="31505" y="152662"/>
                  </a:lnTo>
                  <a:lnTo>
                    <a:pt x="14389" y="193186"/>
                  </a:lnTo>
                  <a:lnTo>
                    <a:pt x="3694" y="236642"/>
                  </a:lnTo>
                  <a:lnTo>
                    <a:pt x="0" y="282448"/>
                  </a:lnTo>
                  <a:lnTo>
                    <a:pt x="3694" y="328253"/>
                  </a:lnTo>
                  <a:lnTo>
                    <a:pt x="14389" y="371709"/>
                  </a:lnTo>
                  <a:lnTo>
                    <a:pt x="31505" y="412233"/>
                  </a:lnTo>
                  <a:lnTo>
                    <a:pt x="54461" y="449242"/>
                  </a:lnTo>
                  <a:lnTo>
                    <a:pt x="82676" y="482155"/>
                  </a:lnTo>
                  <a:lnTo>
                    <a:pt x="115571" y="510389"/>
                  </a:lnTo>
                  <a:lnTo>
                    <a:pt x="152563" y="533362"/>
                  </a:lnTo>
                  <a:lnTo>
                    <a:pt x="193072" y="550493"/>
                  </a:lnTo>
                  <a:lnTo>
                    <a:pt x="236518" y="561198"/>
                  </a:lnTo>
                  <a:lnTo>
                    <a:pt x="282320" y="564896"/>
                  </a:lnTo>
                  <a:lnTo>
                    <a:pt x="328157" y="561198"/>
                  </a:lnTo>
                  <a:lnTo>
                    <a:pt x="371631" y="550493"/>
                  </a:lnTo>
                  <a:lnTo>
                    <a:pt x="412162" y="533362"/>
                  </a:lnTo>
                  <a:lnTo>
                    <a:pt x="449170" y="510389"/>
                  </a:lnTo>
                  <a:lnTo>
                    <a:pt x="482076" y="482155"/>
                  </a:lnTo>
                  <a:lnTo>
                    <a:pt x="510299" y="449242"/>
                  </a:lnTo>
                  <a:lnTo>
                    <a:pt x="533259" y="412233"/>
                  </a:lnTo>
                  <a:lnTo>
                    <a:pt x="550378" y="371709"/>
                  </a:lnTo>
                  <a:lnTo>
                    <a:pt x="561074" y="328253"/>
                  </a:lnTo>
                  <a:lnTo>
                    <a:pt x="564768" y="282448"/>
                  </a:lnTo>
                  <a:lnTo>
                    <a:pt x="561074" y="236642"/>
                  </a:lnTo>
                  <a:lnTo>
                    <a:pt x="550378" y="193186"/>
                  </a:lnTo>
                  <a:lnTo>
                    <a:pt x="533259" y="152662"/>
                  </a:lnTo>
                  <a:lnTo>
                    <a:pt x="510299" y="115653"/>
                  </a:lnTo>
                  <a:lnTo>
                    <a:pt x="482076" y="82740"/>
                  </a:lnTo>
                  <a:lnTo>
                    <a:pt x="449170" y="54506"/>
                  </a:lnTo>
                  <a:lnTo>
                    <a:pt x="412162" y="31533"/>
                  </a:lnTo>
                  <a:lnTo>
                    <a:pt x="371631" y="14402"/>
                  </a:lnTo>
                  <a:lnTo>
                    <a:pt x="328157" y="3697"/>
                  </a:lnTo>
                  <a:lnTo>
                    <a:pt x="282320" y="0"/>
                  </a:lnTo>
                  <a:close/>
                </a:path>
              </a:pathLst>
            </a:custGeom>
            <a:solidFill>
              <a:srgbClr val="FFC000">
                <a:alpha val="4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17846" y="1621789"/>
              <a:ext cx="565150" cy="565150"/>
            </a:xfrm>
            <a:custGeom>
              <a:avLst/>
              <a:gdLst/>
              <a:ahLst/>
              <a:cxnLst/>
              <a:rect l="l" t="t" r="r" b="b"/>
              <a:pathLst>
                <a:path w="565150" h="565150">
                  <a:moveTo>
                    <a:pt x="0" y="282448"/>
                  </a:moveTo>
                  <a:lnTo>
                    <a:pt x="3694" y="236642"/>
                  </a:lnTo>
                  <a:lnTo>
                    <a:pt x="14389" y="193186"/>
                  </a:lnTo>
                  <a:lnTo>
                    <a:pt x="31505" y="152662"/>
                  </a:lnTo>
                  <a:lnTo>
                    <a:pt x="54461" y="115653"/>
                  </a:lnTo>
                  <a:lnTo>
                    <a:pt x="82676" y="82740"/>
                  </a:lnTo>
                  <a:lnTo>
                    <a:pt x="115571" y="54506"/>
                  </a:lnTo>
                  <a:lnTo>
                    <a:pt x="152563" y="31533"/>
                  </a:lnTo>
                  <a:lnTo>
                    <a:pt x="193072" y="14402"/>
                  </a:lnTo>
                  <a:lnTo>
                    <a:pt x="236518" y="3697"/>
                  </a:lnTo>
                  <a:lnTo>
                    <a:pt x="282320" y="0"/>
                  </a:lnTo>
                  <a:lnTo>
                    <a:pt x="328157" y="3697"/>
                  </a:lnTo>
                  <a:lnTo>
                    <a:pt x="371631" y="14402"/>
                  </a:lnTo>
                  <a:lnTo>
                    <a:pt x="412162" y="31533"/>
                  </a:lnTo>
                  <a:lnTo>
                    <a:pt x="449170" y="54506"/>
                  </a:lnTo>
                  <a:lnTo>
                    <a:pt x="482076" y="82740"/>
                  </a:lnTo>
                  <a:lnTo>
                    <a:pt x="510299" y="115653"/>
                  </a:lnTo>
                  <a:lnTo>
                    <a:pt x="533259" y="152662"/>
                  </a:lnTo>
                  <a:lnTo>
                    <a:pt x="550378" y="193186"/>
                  </a:lnTo>
                  <a:lnTo>
                    <a:pt x="561074" y="236642"/>
                  </a:lnTo>
                  <a:lnTo>
                    <a:pt x="564768" y="282448"/>
                  </a:lnTo>
                  <a:lnTo>
                    <a:pt x="561074" y="328253"/>
                  </a:lnTo>
                  <a:lnTo>
                    <a:pt x="550378" y="371709"/>
                  </a:lnTo>
                  <a:lnTo>
                    <a:pt x="533259" y="412233"/>
                  </a:lnTo>
                  <a:lnTo>
                    <a:pt x="510299" y="449242"/>
                  </a:lnTo>
                  <a:lnTo>
                    <a:pt x="482076" y="482155"/>
                  </a:lnTo>
                  <a:lnTo>
                    <a:pt x="449170" y="510389"/>
                  </a:lnTo>
                  <a:lnTo>
                    <a:pt x="412162" y="533362"/>
                  </a:lnTo>
                  <a:lnTo>
                    <a:pt x="371631" y="550493"/>
                  </a:lnTo>
                  <a:lnTo>
                    <a:pt x="328157" y="561198"/>
                  </a:lnTo>
                  <a:lnTo>
                    <a:pt x="282320" y="564896"/>
                  </a:lnTo>
                  <a:lnTo>
                    <a:pt x="236518" y="561198"/>
                  </a:lnTo>
                  <a:lnTo>
                    <a:pt x="193072" y="550493"/>
                  </a:lnTo>
                  <a:lnTo>
                    <a:pt x="152563" y="533362"/>
                  </a:lnTo>
                  <a:lnTo>
                    <a:pt x="115571" y="510389"/>
                  </a:lnTo>
                  <a:lnTo>
                    <a:pt x="82676" y="482155"/>
                  </a:lnTo>
                  <a:lnTo>
                    <a:pt x="54461" y="449242"/>
                  </a:lnTo>
                  <a:lnTo>
                    <a:pt x="31505" y="412233"/>
                  </a:lnTo>
                  <a:lnTo>
                    <a:pt x="14389" y="371709"/>
                  </a:lnTo>
                  <a:lnTo>
                    <a:pt x="3694" y="328253"/>
                  </a:lnTo>
                  <a:lnTo>
                    <a:pt x="0" y="282448"/>
                  </a:lnTo>
                  <a:close/>
                </a:path>
              </a:pathLst>
            </a:custGeom>
            <a:ln w="9524">
              <a:solidFill>
                <a:srgbClr val="C7C7C7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852034" y="1792541"/>
            <a:ext cx="10795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i="1" spc="35" dirty="0">
                <a:latin typeface="Arial-BoldItalicMT"/>
                <a:cs typeface="Arial-BoldItalicMT"/>
              </a:rPr>
              <a:t>2</a:t>
            </a:r>
            <a:endParaRPr sz="1100">
              <a:latin typeface="Arial-BoldItalicMT"/>
              <a:cs typeface="Arial-BoldItalic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01465" y="2934258"/>
            <a:ext cx="2597785" cy="4286943"/>
          </a:xfrm>
          <a:prstGeom prst="rect">
            <a:avLst/>
          </a:prstGeom>
          <a:solidFill>
            <a:srgbClr val="FFC000">
              <a:alpha val="9803"/>
            </a:srgbClr>
          </a:solidFill>
          <a:ln w="9525">
            <a:solidFill>
              <a:srgbClr val="FFC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5715" marR="3810">
              <a:spcBef>
                <a:spcPts val="380"/>
              </a:spcBef>
            </a:pPr>
            <a:r>
              <a:rPr sz="1050" b="1" i="1" spc="20" dirty="0">
                <a:latin typeface="Calibri"/>
                <a:cs typeface="Calibri"/>
              </a:rPr>
              <a:t>All Monroe County</a:t>
            </a:r>
            <a:r>
              <a:rPr lang="en-US" sz="1050" b="1" i="1" spc="20" dirty="0">
                <a:latin typeface="Calibri"/>
                <a:cs typeface="Calibri"/>
              </a:rPr>
              <a:t> Residents</a:t>
            </a:r>
            <a:r>
              <a:rPr sz="1050" b="1" i="1" spc="20" dirty="0">
                <a:latin typeface="Calibri"/>
                <a:cs typeface="Calibri"/>
              </a:rPr>
              <a:t> may apply to be part of the: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Calibri"/>
              <a:cs typeface="Calibri"/>
            </a:endParaRPr>
          </a:p>
          <a:p>
            <a:pPr marL="1905">
              <a:lnSpc>
                <a:spcPct val="100000"/>
              </a:lnSpc>
            </a:pPr>
            <a:r>
              <a:rPr sz="950" b="1" spc="20" dirty="0">
                <a:latin typeface="Calibri"/>
                <a:cs typeface="Calibri"/>
              </a:rPr>
              <a:t>PRE-PROFESSIONAL</a:t>
            </a:r>
            <a:r>
              <a:rPr sz="950" b="1" spc="5" dirty="0">
                <a:latin typeface="Calibri"/>
                <a:cs typeface="Calibri"/>
              </a:rPr>
              <a:t> </a:t>
            </a:r>
            <a:r>
              <a:rPr sz="950" b="1" spc="20" dirty="0">
                <a:latin typeface="Calibri"/>
                <a:cs typeface="Calibri"/>
              </a:rPr>
              <a:t>SCHOLARS</a:t>
            </a:r>
            <a:r>
              <a:rPr sz="950" b="1" spc="-30" dirty="0">
                <a:latin typeface="Calibri"/>
                <a:cs typeface="Calibri"/>
              </a:rPr>
              <a:t> </a:t>
            </a:r>
            <a:r>
              <a:rPr sz="950" b="1" spc="25" dirty="0">
                <a:latin typeface="Calibri"/>
                <a:cs typeface="Calibri"/>
              </a:rPr>
              <a:t>PROGRAM</a:t>
            </a:r>
            <a:endParaRPr sz="950" dirty="0">
              <a:latin typeface="Calibri"/>
              <a:cs typeface="Calibri"/>
            </a:endParaRPr>
          </a:p>
          <a:p>
            <a:pPr marL="30480">
              <a:lnSpc>
                <a:spcPct val="100000"/>
              </a:lnSpc>
              <a:spcBef>
                <a:spcPts val="65"/>
              </a:spcBef>
            </a:pPr>
            <a:r>
              <a:rPr sz="950" spc="20" dirty="0">
                <a:latin typeface="Calibri"/>
                <a:cs typeface="Calibri"/>
              </a:rPr>
              <a:t>Pathway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spc="-5" dirty="0">
                <a:latin typeface="Calibri"/>
                <a:cs typeface="Calibri"/>
              </a:rPr>
              <a:t>to</a:t>
            </a:r>
            <a:r>
              <a:rPr sz="950" spc="20" dirty="0">
                <a:latin typeface="Calibri"/>
                <a:cs typeface="Calibri"/>
              </a:rPr>
              <a:t> Teacher</a:t>
            </a:r>
            <a:r>
              <a:rPr sz="950" spc="4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Assistant</a:t>
            </a:r>
            <a:r>
              <a:rPr sz="950" spc="21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Certification</a:t>
            </a:r>
            <a:endParaRPr sz="9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 dirty="0">
              <a:latin typeface="Calibri"/>
              <a:cs typeface="Calibri"/>
            </a:endParaRPr>
          </a:p>
          <a:p>
            <a:pPr marL="5715" marR="3810">
              <a:lnSpc>
                <a:spcPct val="105400"/>
              </a:lnSpc>
              <a:spcBef>
                <a:spcPts val="380"/>
              </a:spcBef>
            </a:pPr>
            <a:r>
              <a:rPr sz="1050" b="1" i="1" spc="20" dirty="0">
                <a:latin typeface="Calibri"/>
                <a:cs typeface="Calibri"/>
              </a:rPr>
              <a:t>The programs below are available through  other funding sources to Mary Cariola  employees: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Calibri"/>
              <a:cs typeface="Calibri"/>
            </a:endParaRPr>
          </a:p>
          <a:p>
            <a:pPr marL="5080">
              <a:lnSpc>
                <a:spcPct val="100000"/>
              </a:lnSpc>
            </a:pPr>
            <a:r>
              <a:rPr sz="950" b="1" spc="25" dirty="0">
                <a:latin typeface="Calibri"/>
                <a:cs typeface="Calibri"/>
              </a:rPr>
              <a:t>EARLY</a:t>
            </a:r>
            <a:r>
              <a:rPr sz="950" b="1" spc="15" dirty="0">
                <a:latin typeface="Calibri"/>
                <a:cs typeface="Calibri"/>
              </a:rPr>
              <a:t> </a:t>
            </a:r>
            <a:r>
              <a:rPr sz="950" b="1" spc="20" dirty="0">
                <a:latin typeface="Calibri"/>
                <a:cs typeface="Calibri"/>
              </a:rPr>
              <a:t>PROFESSIONAL</a:t>
            </a:r>
            <a:r>
              <a:rPr sz="950" b="1" spc="30" dirty="0">
                <a:latin typeface="Calibri"/>
                <a:cs typeface="Calibri"/>
              </a:rPr>
              <a:t> </a:t>
            </a:r>
            <a:r>
              <a:rPr sz="950" b="1" spc="20" dirty="0">
                <a:latin typeface="Calibri"/>
                <a:cs typeface="Calibri"/>
              </a:rPr>
              <a:t>SCHOLARS</a:t>
            </a:r>
            <a:r>
              <a:rPr sz="950" b="1" spc="-15" dirty="0">
                <a:latin typeface="Calibri"/>
                <a:cs typeface="Calibri"/>
              </a:rPr>
              <a:t> </a:t>
            </a:r>
            <a:r>
              <a:rPr sz="950" b="1" spc="25" dirty="0">
                <a:latin typeface="Calibri"/>
                <a:cs typeface="Calibri"/>
              </a:rPr>
              <a:t>PROGRAM</a:t>
            </a:r>
            <a:endParaRPr sz="950" dirty="0">
              <a:latin typeface="Calibri"/>
              <a:cs typeface="Calibri"/>
            </a:endParaRPr>
          </a:p>
          <a:p>
            <a:pPr marL="1270">
              <a:lnSpc>
                <a:spcPct val="100000"/>
              </a:lnSpc>
              <a:spcBef>
                <a:spcPts val="65"/>
              </a:spcBef>
            </a:pPr>
            <a:r>
              <a:rPr sz="950" spc="20" dirty="0">
                <a:latin typeface="Calibri"/>
                <a:cs typeface="Calibri"/>
              </a:rPr>
              <a:t>Pathways</a:t>
            </a:r>
            <a:r>
              <a:rPr sz="950" spc="-5" dirty="0">
                <a:latin typeface="Calibri"/>
                <a:cs typeface="Calibri"/>
              </a:rPr>
              <a:t> to</a:t>
            </a:r>
            <a:r>
              <a:rPr sz="950" spc="15" dirty="0">
                <a:latin typeface="Calibri"/>
                <a:cs typeface="Calibri"/>
              </a:rPr>
              <a:t> Special</a:t>
            </a:r>
            <a:r>
              <a:rPr sz="950" spc="1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Education </a:t>
            </a:r>
            <a:r>
              <a:rPr sz="950" spc="20" dirty="0">
                <a:latin typeface="Calibri"/>
                <a:cs typeface="Calibri"/>
              </a:rPr>
              <a:t>Teacher</a:t>
            </a:r>
            <a:endParaRPr sz="950" dirty="0">
              <a:latin typeface="Calibri"/>
              <a:cs typeface="Calibri"/>
            </a:endParaRPr>
          </a:p>
          <a:p>
            <a:pPr marL="3175">
              <a:lnSpc>
                <a:spcPct val="100000"/>
              </a:lnSpc>
              <a:spcBef>
                <a:spcPts val="60"/>
              </a:spcBef>
            </a:pPr>
            <a:r>
              <a:rPr sz="950" spc="15" dirty="0">
                <a:latin typeface="Calibri"/>
                <a:cs typeface="Calibri"/>
              </a:rPr>
              <a:t>Certification</a:t>
            </a:r>
            <a:r>
              <a:rPr sz="950" spc="10" dirty="0">
                <a:latin typeface="Calibri"/>
                <a:cs typeface="Calibri"/>
              </a:rPr>
              <a:t> or</a:t>
            </a:r>
            <a:r>
              <a:rPr sz="950" spc="-35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Clinical</a:t>
            </a:r>
            <a:r>
              <a:rPr sz="950" spc="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Degree</a:t>
            </a:r>
            <a:endParaRPr sz="9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Calibri"/>
              <a:cs typeface="Calibri"/>
            </a:endParaRPr>
          </a:p>
          <a:p>
            <a:pPr marL="635">
              <a:lnSpc>
                <a:spcPct val="100000"/>
              </a:lnSpc>
            </a:pPr>
            <a:r>
              <a:rPr sz="950" b="1" spc="20" dirty="0">
                <a:latin typeface="Calibri"/>
                <a:cs typeface="Calibri"/>
              </a:rPr>
              <a:t>EMERGING</a:t>
            </a:r>
            <a:r>
              <a:rPr sz="950" b="1" spc="55" dirty="0">
                <a:latin typeface="Calibri"/>
                <a:cs typeface="Calibri"/>
              </a:rPr>
              <a:t> </a:t>
            </a:r>
            <a:r>
              <a:rPr sz="950" b="1" spc="20" dirty="0">
                <a:latin typeface="Calibri"/>
                <a:cs typeface="Calibri"/>
              </a:rPr>
              <a:t>LEADER</a:t>
            </a:r>
            <a:r>
              <a:rPr sz="950" b="1" spc="-20" dirty="0">
                <a:latin typeface="Calibri"/>
                <a:cs typeface="Calibri"/>
              </a:rPr>
              <a:t> </a:t>
            </a:r>
            <a:r>
              <a:rPr sz="950" b="1" spc="20" dirty="0">
                <a:latin typeface="Calibri"/>
                <a:cs typeface="Calibri"/>
              </a:rPr>
              <a:t>SCHOLARS</a:t>
            </a:r>
            <a:r>
              <a:rPr sz="950" b="1" spc="-10" dirty="0">
                <a:latin typeface="Calibri"/>
                <a:cs typeface="Calibri"/>
              </a:rPr>
              <a:t> </a:t>
            </a:r>
            <a:r>
              <a:rPr sz="950" b="1" spc="25" dirty="0">
                <a:latin typeface="Calibri"/>
                <a:cs typeface="Calibri"/>
              </a:rPr>
              <a:t>PROGRAM</a:t>
            </a:r>
            <a:endParaRPr sz="9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950" spc="20" dirty="0">
                <a:latin typeface="Calibri"/>
                <a:cs typeface="Calibri"/>
              </a:rPr>
              <a:t>Pathways</a:t>
            </a:r>
            <a:r>
              <a:rPr sz="950" spc="5" dirty="0">
                <a:latin typeface="Calibri"/>
                <a:cs typeface="Calibri"/>
              </a:rPr>
              <a:t> </a:t>
            </a:r>
            <a:r>
              <a:rPr sz="950" spc="-5" dirty="0">
                <a:latin typeface="Calibri"/>
                <a:cs typeface="Calibri"/>
              </a:rPr>
              <a:t>to</a:t>
            </a:r>
            <a:r>
              <a:rPr sz="950" spc="25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School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Administration</a:t>
            </a:r>
            <a:r>
              <a:rPr sz="950" spc="3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Certification</a:t>
            </a:r>
            <a:endParaRPr sz="950" dirty="0">
              <a:latin typeface="Calibri"/>
              <a:cs typeface="Calibri"/>
            </a:endParaRPr>
          </a:p>
          <a:p>
            <a:pPr marL="635">
              <a:lnSpc>
                <a:spcPct val="100000"/>
              </a:lnSpc>
              <a:spcBef>
                <a:spcPts val="60"/>
              </a:spcBef>
            </a:pPr>
            <a:r>
              <a:rPr sz="950" spc="10" dirty="0">
                <a:latin typeface="Calibri"/>
                <a:cs typeface="Calibri"/>
              </a:rPr>
              <a:t>or</a:t>
            </a:r>
            <a:r>
              <a:rPr sz="950" spc="3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Other</a:t>
            </a:r>
            <a:r>
              <a:rPr sz="950" spc="-35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Advance</a:t>
            </a:r>
            <a:r>
              <a:rPr sz="950" spc="4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Certification</a:t>
            </a:r>
            <a:endParaRPr lang="en-US" sz="950" dirty="0">
              <a:latin typeface="Calibri"/>
              <a:cs typeface="Calibri"/>
            </a:endParaRPr>
          </a:p>
          <a:p>
            <a:pPr marL="635">
              <a:lnSpc>
                <a:spcPct val="100000"/>
              </a:lnSpc>
              <a:spcBef>
                <a:spcPts val="60"/>
              </a:spcBef>
            </a:pPr>
            <a:r>
              <a:rPr sz="950" spc="20" dirty="0">
                <a:latin typeface="Calibri"/>
                <a:cs typeface="Calibri"/>
              </a:rPr>
              <a:t>All</a:t>
            </a:r>
            <a:r>
              <a:rPr sz="95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scholars</a:t>
            </a:r>
            <a:r>
              <a:rPr sz="950" spc="-10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programs</a:t>
            </a:r>
            <a:r>
              <a:rPr sz="950" spc="-1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include:</a:t>
            </a:r>
            <a:endParaRPr lang="en-US" sz="950" dirty="0">
              <a:latin typeface="Calibri"/>
              <a:cs typeface="Calibri"/>
            </a:endParaRPr>
          </a:p>
          <a:p>
            <a:pPr marL="229235" indent="-228600">
              <a:lnSpc>
                <a:spcPct val="100000"/>
              </a:lnSpc>
              <a:spcBef>
                <a:spcPts val="60"/>
              </a:spcBef>
              <a:buFont typeface="+mj-lt"/>
              <a:buAutoNum type="arabicPeriod"/>
            </a:pPr>
            <a:r>
              <a:rPr sz="950" spc="10" dirty="0">
                <a:latin typeface="Calibri"/>
                <a:cs typeface="Calibri"/>
              </a:rPr>
              <a:t>Full or </a:t>
            </a:r>
            <a:r>
              <a:rPr sz="950" spc="15" dirty="0">
                <a:latin typeface="Calibri"/>
                <a:cs typeface="Calibri"/>
              </a:rPr>
              <a:t>partial </a:t>
            </a:r>
            <a:r>
              <a:rPr sz="950" spc="10" dirty="0">
                <a:latin typeface="Calibri"/>
                <a:cs typeface="Calibri"/>
              </a:rPr>
              <a:t>tuition </a:t>
            </a:r>
            <a:r>
              <a:rPr sz="950" spc="20" dirty="0">
                <a:latin typeface="Calibri"/>
                <a:cs typeface="Calibri"/>
              </a:rPr>
              <a:t>assistance </a:t>
            </a:r>
            <a:r>
              <a:rPr sz="950" spc="35" dirty="0">
                <a:latin typeface="Calibri"/>
                <a:cs typeface="Calibri"/>
              </a:rPr>
              <a:t>with </a:t>
            </a:r>
            <a:r>
              <a:rPr sz="950" spc="-20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necessary</a:t>
            </a:r>
            <a:r>
              <a:rPr sz="950" spc="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trainings</a:t>
            </a:r>
            <a:r>
              <a:rPr sz="950" spc="6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and </a:t>
            </a:r>
            <a:r>
              <a:rPr sz="950" spc="15" dirty="0">
                <a:latin typeface="Calibri"/>
                <a:cs typeface="Calibri"/>
              </a:rPr>
              <a:t>coursework(partnerships</a:t>
            </a:r>
            <a:r>
              <a:rPr sz="95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with</a:t>
            </a:r>
            <a:r>
              <a:rPr sz="950" spc="25" dirty="0">
                <a:latin typeface="Calibri"/>
                <a:cs typeface="Calibri"/>
              </a:rPr>
              <a:t> </a:t>
            </a:r>
            <a:r>
              <a:rPr sz="950" spc="30" dirty="0">
                <a:latin typeface="Calibri"/>
                <a:cs typeface="Calibri"/>
              </a:rPr>
              <a:t>MCC,</a:t>
            </a:r>
            <a:r>
              <a:rPr sz="950" spc="-5" dirty="0">
                <a:latin typeface="Calibri"/>
                <a:cs typeface="Calibri"/>
              </a:rPr>
              <a:t> </a:t>
            </a:r>
            <a:r>
              <a:rPr sz="950" spc="25" dirty="0">
                <a:latin typeface="Calibri"/>
                <a:cs typeface="Calibri"/>
              </a:rPr>
              <a:t>Roberts,</a:t>
            </a:r>
            <a:r>
              <a:rPr sz="950" spc="-1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U</a:t>
            </a:r>
            <a:r>
              <a:rPr sz="950" spc="6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of </a:t>
            </a:r>
            <a:r>
              <a:rPr sz="950" spc="10" dirty="0">
                <a:latin typeface="Calibri"/>
                <a:cs typeface="Calibri"/>
              </a:rPr>
              <a:t>R)</a:t>
            </a:r>
            <a:endParaRPr lang="en-US" sz="950" spc="10" dirty="0">
              <a:latin typeface="Calibri"/>
              <a:cs typeface="Calibri"/>
            </a:endParaRPr>
          </a:p>
          <a:p>
            <a:pPr marL="229235" indent="-228600">
              <a:lnSpc>
                <a:spcPct val="100000"/>
              </a:lnSpc>
              <a:spcBef>
                <a:spcPts val="60"/>
              </a:spcBef>
              <a:buFont typeface="+mj-lt"/>
              <a:buAutoNum type="arabicPeriod"/>
            </a:pPr>
            <a:r>
              <a:rPr sz="950" spc="20" dirty="0">
                <a:latin typeface="Calibri"/>
                <a:cs typeface="Calibri"/>
              </a:rPr>
              <a:t>Tutoring</a:t>
            </a:r>
            <a:r>
              <a:rPr sz="950" spc="-2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for</a:t>
            </a:r>
            <a:r>
              <a:rPr sz="950" spc="3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NYS</a:t>
            </a:r>
            <a:r>
              <a:rPr sz="95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certification</a:t>
            </a:r>
            <a:r>
              <a:rPr sz="95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tests</a:t>
            </a:r>
            <a:r>
              <a:rPr lang="en-US" sz="95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(partnership</a:t>
            </a:r>
            <a:r>
              <a:rPr sz="950" spc="-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with</a:t>
            </a:r>
            <a:r>
              <a:rPr sz="950" spc="-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Roberts)</a:t>
            </a:r>
            <a:endParaRPr lang="en-US" sz="950" dirty="0">
              <a:latin typeface="Calibri"/>
              <a:cs typeface="Calibri"/>
            </a:endParaRPr>
          </a:p>
          <a:p>
            <a:pPr marL="229235" indent="-228600">
              <a:lnSpc>
                <a:spcPct val="100000"/>
              </a:lnSpc>
              <a:spcBef>
                <a:spcPts val="60"/>
              </a:spcBef>
              <a:buFont typeface="+mj-lt"/>
              <a:buAutoNum type="arabicPeriod"/>
            </a:pPr>
            <a:r>
              <a:rPr sz="950" spc="20" dirty="0">
                <a:latin typeface="Calibri"/>
                <a:cs typeface="Calibri"/>
              </a:rPr>
              <a:t>Coaching, mentorship </a:t>
            </a:r>
            <a:r>
              <a:rPr sz="950" spc="10" dirty="0">
                <a:latin typeface="Calibri"/>
                <a:cs typeface="Calibri"/>
              </a:rPr>
              <a:t>and </a:t>
            </a:r>
            <a:r>
              <a:rPr sz="950" spc="20" dirty="0">
                <a:latin typeface="Calibri"/>
                <a:cs typeface="Calibri"/>
              </a:rPr>
              <a:t>training </a:t>
            </a:r>
            <a:r>
              <a:rPr sz="950" spc="2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opportunities</a:t>
            </a:r>
            <a:r>
              <a:rPr sz="950" spc="75" dirty="0">
                <a:latin typeface="Calibri"/>
                <a:cs typeface="Calibri"/>
              </a:rPr>
              <a:t> </a:t>
            </a:r>
            <a:r>
              <a:rPr sz="950" spc="-5" dirty="0">
                <a:latin typeface="Calibri"/>
                <a:cs typeface="Calibri"/>
              </a:rPr>
              <a:t>to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develop </a:t>
            </a:r>
            <a:r>
              <a:rPr sz="950" spc="10" dirty="0">
                <a:latin typeface="Calibri"/>
                <a:cs typeface="Calibri"/>
              </a:rPr>
              <a:t>leadership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skills</a:t>
            </a:r>
            <a:r>
              <a:rPr lang="en-US" sz="95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provided</a:t>
            </a:r>
            <a:r>
              <a:rPr sz="95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by</a:t>
            </a:r>
            <a:r>
              <a:rPr sz="950" spc="-5" dirty="0">
                <a:latin typeface="Calibri"/>
                <a:cs typeface="Calibri"/>
              </a:rPr>
              <a:t> </a:t>
            </a:r>
            <a:r>
              <a:rPr sz="950" spc="25" dirty="0">
                <a:latin typeface="Calibri"/>
                <a:cs typeface="Calibri"/>
              </a:rPr>
              <a:t>Cariola</a:t>
            </a:r>
            <a:endParaRPr sz="950" dirty="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303645" y="2326132"/>
            <a:ext cx="2912745" cy="379730"/>
          </a:xfrm>
          <a:custGeom>
            <a:avLst/>
            <a:gdLst/>
            <a:ahLst/>
            <a:cxnLst/>
            <a:rect l="l" t="t" r="r" b="b"/>
            <a:pathLst>
              <a:path w="2912745" h="379730">
                <a:moveTo>
                  <a:pt x="2722499" y="0"/>
                </a:moveTo>
                <a:lnTo>
                  <a:pt x="189737" y="0"/>
                </a:lnTo>
                <a:lnTo>
                  <a:pt x="139303" y="6778"/>
                </a:lnTo>
                <a:lnTo>
                  <a:pt x="93979" y="25908"/>
                </a:lnTo>
                <a:lnTo>
                  <a:pt x="55578" y="55578"/>
                </a:lnTo>
                <a:lnTo>
                  <a:pt x="25907" y="93980"/>
                </a:lnTo>
                <a:lnTo>
                  <a:pt x="6778" y="139303"/>
                </a:lnTo>
                <a:lnTo>
                  <a:pt x="0" y="189737"/>
                </a:lnTo>
                <a:lnTo>
                  <a:pt x="6778" y="240172"/>
                </a:lnTo>
                <a:lnTo>
                  <a:pt x="25908" y="285496"/>
                </a:lnTo>
                <a:lnTo>
                  <a:pt x="55578" y="323897"/>
                </a:lnTo>
                <a:lnTo>
                  <a:pt x="93980" y="353568"/>
                </a:lnTo>
                <a:lnTo>
                  <a:pt x="139303" y="372697"/>
                </a:lnTo>
                <a:lnTo>
                  <a:pt x="189737" y="379475"/>
                </a:lnTo>
                <a:lnTo>
                  <a:pt x="2722499" y="379475"/>
                </a:lnTo>
                <a:lnTo>
                  <a:pt x="2772933" y="372697"/>
                </a:lnTo>
                <a:lnTo>
                  <a:pt x="2818256" y="353568"/>
                </a:lnTo>
                <a:lnTo>
                  <a:pt x="2856658" y="323897"/>
                </a:lnTo>
                <a:lnTo>
                  <a:pt x="2886328" y="285496"/>
                </a:lnTo>
                <a:lnTo>
                  <a:pt x="2905458" y="240172"/>
                </a:lnTo>
                <a:lnTo>
                  <a:pt x="2912236" y="189737"/>
                </a:lnTo>
                <a:lnTo>
                  <a:pt x="2905458" y="139303"/>
                </a:lnTo>
                <a:lnTo>
                  <a:pt x="2886329" y="93980"/>
                </a:lnTo>
                <a:lnTo>
                  <a:pt x="2856658" y="55578"/>
                </a:lnTo>
                <a:lnTo>
                  <a:pt x="2818257" y="25908"/>
                </a:lnTo>
                <a:lnTo>
                  <a:pt x="2772933" y="6778"/>
                </a:lnTo>
                <a:lnTo>
                  <a:pt x="2722499" y="0"/>
                </a:lnTo>
                <a:close/>
              </a:path>
            </a:pathLst>
          </a:custGeom>
          <a:solidFill>
            <a:srgbClr val="1C8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506209" y="2399347"/>
            <a:ext cx="25152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Enhancing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Organizational 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Capacity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7472616" y="1617027"/>
            <a:ext cx="574675" cy="574675"/>
            <a:chOff x="7472616" y="1617027"/>
            <a:chExt cx="574675" cy="574675"/>
          </a:xfrm>
        </p:grpSpPr>
        <p:sp>
          <p:nvSpPr>
            <p:cNvPr id="18" name="object 18"/>
            <p:cNvSpPr/>
            <p:nvPr/>
          </p:nvSpPr>
          <p:spPr>
            <a:xfrm>
              <a:off x="7477379" y="1621789"/>
              <a:ext cx="565150" cy="565150"/>
            </a:xfrm>
            <a:custGeom>
              <a:avLst/>
              <a:gdLst/>
              <a:ahLst/>
              <a:cxnLst/>
              <a:rect l="l" t="t" r="r" b="b"/>
              <a:pathLst>
                <a:path w="565150" h="565150">
                  <a:moveTo>
                    <a:pt x="282448" y="0"/>
                  </a:moveTo>
                  <a:lnTo>
                    <a:pt x="236642" y="3697"/>
                  </a:lnTo>
                  <a:lnTo>
                    <a:pt x="193186" y="14402"/>
                  </a:lnTo>
                  <a:lnTo>
                    <a:pt x="152662" y="31533"/>
                  </a:lnTo>
                  <a:lnTo>
                    <a:pt x="115653" y="54506"/>
                  </a:lnTo>
                  <a:lnTo>
                    <a:pt x="82740" y="82740"/>
                  </a:lnTo>
                  <a:lnTo>
                    <a:pt x="54506" y="115653"/>
                  </a:lnTo>
                  <a:lnTo>
                    <a:pt x="31533" y="152662"/>
                  </a:lnTo>
                  <a:lnTo>
                    <a:pt x="14402" y="193186"/>
                  </a:lnTo>
                  <a:lnTo>
                    <a:pt x="3697" y="236642"/>
                  </a:lnTo>
                  <a:lnTo>
                    <a:pt x="0" y="282448"/>
                  </a:lnTo>
                  <a:lnTo>
                    <a:pt x="3697" y="328253"/>
                  </a:lnTo>
                  <a:lnTo>
                    <a:pt x="14402" y="371709"/>
                  </a:lnTo>
                  <a:lnTo>
                    <a:pt x="31533" y="412233"/>
                  </a:lnTo>
                  <a:lnTo>
                    <a:pt x="54506" y="449242"/>
                  </a:lnTo>
                  <a:lnTo>
                    <a:pt x="82740" y="482155"/>
                  </a:lnTo>
                  <a:lnTo>
                    <a:pt x="115653" y="510389"/>
                  </a:lnTo>
                  <a:lnTo>
                    <a:pt x="152662" y="533362"/>
                  </a:lnTo>
                  <a:lnTo>
                    <a:pt x="193186" y="550493"/>
                  </a:lnTo>
                  <a:lnTo>
                    <a:pt x="236642" y="561198"/>
                  </a:lnTo>
                  <a:lnTo>
                    <a:pt x="282448" y="564896"/>
                  </a:lnTo>
                  <a:lnTo>
                    <a:pt x="328250" y="561198"/>
                  </a:lnTo>
                  <a:lnTo>
                    <a:pt x="371696" y="550493"/>
                  </a:lnTo>
                  <a:lnTo>
                    <a:pt x="412205" y="533362"/>
                  </a:lnTo>
                  <a:lnTo>
                    <a:pt x="449197" y="510389"/>
                  </a:lnTo>
                  <a:lnTo>
                    <a:pt x="482092" y="482155"/>
                  </a:lnTo>
                  <a:lnTo>
                    <a:pt x="510307" y="449242"/>
                  </a:lnTo>
                  <a:lnTo>
                    <a:pt x="533263" y="412233"/>
                  </a:lnTo>
                  <a:lnTo>
                    <a:pt x="550379" y="371709"/>
                  </a:lnTo>
                  <a:lnTo>
                    <a:pt x="561074" y="328253"/>
                  </a:lnTo>
                  <a:lnTo>
                    <a:pt x="564769" y="282448"/>
                  </a:lnTo>
                  <a:lnTo>
                    <a:pt x="561074" y="236642"/>
                  </a:lnTo>
                  <a:lnTo>
                    <a:pt x="550379" y="193186"/>
                  </a:lnTo>
                  <a:lnTo>
                    <a:pt x="533263" y="152662"/>
                  </a:lnTo>
                  <a:lnTo>
                    <a:pt x="510307" y="115653"/>
                  </a:lnTo>
                  <a:lnTo>
                    <a:pt x="482092" y="82740"/>
                  </a:lnTo>
                  <a:lnTo>
                    <a:pt x="449197" y="54506"/>
                  </a:lnTo>
                  <a:lnTo>
                    <a:pt x="412205" y="31533"/>
                  </a:lnTo>
                  <a:lnTo>
                    <a:pt x="371696" y="14402"/>
                  </a:lnTo>
                  <a:lnTo>
                    <a:pt x="328250" y="3697"/>
                  </a:lnTo>
                  <a:lnTo>
                    <a:pt x="282448" y="0"/>
                  </a:lnTo>
                  <a:close/>
                </a:path>
              </a:pathLst>
            </a:custGeom>
            <a:solidFill>
              <a:srgbClr val="00AF50">
                <a:alpha val="4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477379" y="1621789"/>
              <a:ext cx="565150" cy="565150"/>
            </a:xfrm>
            <a:custGeom>
              <a:avLst/>
              <a:gdLst/>
              <a:ahLst/>
              <a:cxnLst/>
              <a:rect l="l" t="t" r="r" b="b"/>
              <a:pathLst>
                <a:path w="565150" h="565150">
                  <a:moveTo>
                    <a:pt x="0" y="282448"/>
                  </a:moveTo>
                  <a:lnTo>
                    <a:pt x="3697" y="236642"/>
                  </a:lnTo>
                  <a:lnTo>
                    <a:pt x="14402" y="193186"/>
                  </a:lnTo>
                  <a:lnTo>
                    <a:pt x="31533" y="152662"/>
                  </a:lnTo>
                  <a:lnTo>
                    <a:pt x="54506" y="115653"/>
                  </a:lnTo>
                  <a:lnTo>
                    <a:pt x="82740" y="82740"/>
                  </a:lnTo>
                  <a:lnTo>
                    <a:pt x="115653" y="54506"/>
                  </a:lnTo>
                  <a:lnTo>
                    <a:pt x="152662" y="31533"/>
                  </a:lnTo>
                  <a:lnTo>
                    <a:pt x="193186" y="14402"/>
                  </a:lnTo>
                  <a:lnTo>
                    <a:pt x="236642" y="3697"/>
                  </a:lnTo>
                  <a:lnTo>
                    <a:pt x="282448" y="0"/>
                  </a:lnTo>
                  <a:lnTo>
                    <a:pt x="328250" y="3697"/>
                  </a:lnTo>
                  <a:lnTo>
                    <a:pt x="371696" y="14402"/>
                  </a:lnTo>
                  <a:lnTo>
                    <a:pt x="412205" y="31533"/>
                  </a:lnTo>
                  <a:lnTo>
                    <a:pt x="449197" y="54506"/>
                  </a:lnTo>
                  <a:lnTo>
                    <a:pt x="482092" y="82740"/>
                  </a:lnTo>
                  <a:lnTo>
                    <a:pt x="510307" y="115653"/>
                  </a:lnTo>
                  <a:lnTo>
                    <a:pt x="533263" y="152662"/>
                  </a:lnTo>
                  <a:lnTo>
                    <a:pt x="550379" y="193186"/>
                  </a:lnTo>
                  <a:lnTo>
                    <a:pt x="561074" y="236642"/>
                  </a:lnTo>
                  <a:lnTo>
                    <a:pt x="564769" y="282448"/>
                  </a:lnTo>
                  <a:lnTo>
                    <a:pt x="561074" y="328253"/>
                  </a:lnTo>
                  <a:lnTo>
                    <a:pt x="550379" y="371709"/>
                  </a:lnTo>
                  <a:lnTo>
                    <a:pt x="533263" y="412233"/>
                  </a:lnTo>
                  <a:lnTo>
                    <a:pt x="510307" y="449242"/>
                  </a:lnTo>
                  <a:lnTo>
                    <a:pt x="482092" y="482155"/>
                  </a:lnTo>
                  <a:lnTo>
                    <a:pt x="449197" y="510389"/>
                  </a:lnTo>
                  <a:lnTo>
                    <a:pt x="412205" y="533362"/>
                  </a:lnTo>
                  <a:lnTo>
                    <a:pt x="371696" y="550493"/>
                  </a:lnTo>
                  <a:lnTo>
                    <a:pt x="328250" y="561198"/>
                  </a:lnTo>
                  <a:lnTo>
                    <a:pt x="282448" y="564896"/>
                  </a:lnTo>
                  <a:lnTo>
                    <a:pt x="236642" y="561198"/>
                  </a:lnTo>
                  <a:lnTo>
                    <a:pt x="193186" y="550493"/>
                  </a:lnTo>
                  <a:lnTo>
                    <a:pt x="152662" y="533362"/>
                  </a:lnTo>
                  <a:lnTo>
                    <a:pt x="115653" y="510389"/>
                  </a:lnTo>
                  <a:lnTo>
                    <a:pt x="82740" y="482155"/>
                  </a:lnTo>
                  <a:lnTo>
                    <a:pt x="54506" y="449242"/>
                  </a:lnTo>
                  <a:lnTo>
                    <a:pt x="31533" y="412233"/>
                  </a:lnTo>
                  <a:lnTo>
                    <a:pt x="14402" y="371709"/>
                  </a:lnTo>
                  <a:lnTo>
                    <a:pt x="3697" y="328253"/>
                  </a:lnTo>
                  <a:lnTo>
                    <a:pt x="0" y="282448"/>
                  </a:lnTo>
                  <a:close/>
                </a:path>
              </a:pathLst>
            </a:custGeom>
            <a:ln w="9525">
              <a:solidFill>
                <a:srgbClr val="C7C7C7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7714233" y="1792541"/>
            <a:ext cx="10795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i="1" spc="35" dirty="0">
                <a:solidFill>
                  <a:srgbClr val="FFFFFF"/>
                </a:solidFill>
                <a:latin typeface="Arial-BoldItalicMT"/>
                <a:cs typeface="Arial-BoldItalicMT"/>
              </a:rPr>
              <a:t>3</a:t>
            </a:r>
            <a:endParaRPr sz="1100">
              <a:latin typeface="Arial-BoldItalicMT"/>
              <a:cs typeface="Arial-BoldItalic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08420" y="2934207"/>
            <a:ext cx="2769552" cy="1698927"/>
          </a:xfrm>
          <a:prstGeom prst="rect">
            <a:avLst/>
          </a:prstGeom>
          <a:solidFill>
            <a:srgbClr val="00AF50">
              <a:alpha val="9803"/>
            </a:srgbClr>
          </a:solidFill>
          <a:ln w="9525">
            <a:solidFill>
              <a:srgbClr val="00AF5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11760" marR="98425" indent="1905">
              <a:lnSpc>
                <a:spcPct val="105400"/>
              </a:lnSpc>
              <a:spcBef>
                <a:spcPts val="320"/>
              </a:spcBef>
            </a:pPr>
            <a:r>
              <a:rPr sz="950" spc="20" dirty="0">
                <a:latin typeface="Calibri"/>
                <a:cs typeface="Calibri"/>
              </a:rPr>
              <a:t>Agency-wide </a:t>
            </a:r>
            <a:r>
              <a:rPr sz="950" spc="15" dirty="0">
                <a:latin typeface="Calibri"/>
                <a:cs typeface="Calibri"/>
              </a:rPr>
              <a:t>training </a:t>
            </a:r>
            <a:r>
              <a:rPr sz="950" spc="30" dirty="0">
                <a:latin typeface="Calibri"/>
                <a:cs typeface="Calibri"/>
              </a:rPr>
              <a:t>and </a:t>
            </a:r>
            <a:r>
              <a:rPr sz="950" spc="15" dirty="0">
                <a:latin typeface="Calibri"/>
                <a:cs typeface="Calibri"/>
              </a:rPr>
              <a:t>development 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opportunities</a:t>
            </a:r>
            <a:r>
              <a:rPr sz="950" spc="80" dirty="0">
                <a:latin typeface="Calibri"/>
                <a:cs typeface="Calibri"/>
              </a:rPr>
              <a:t> </a:t>
            </a:r>
            <a:r>
              <a:rPr sz="950" spc="-5" dirty="0">
                <a:latin typeface="Calibri"/>
                <a:cs typeface="Calibri"/>
              </a:rPr>
              <a:t>to</a:t>
            </a:r>
            <a:r>
              <a:rPr sz="950" spc="20" dirty="0">
                <a:latin typeface="Calibri"/>
                <a:cs typeface="Calibri"/>
              </a:rPr>
              <a:t> support</a:t>
            </a:r>
            <a:r>
              <a:rPr sz="950" spc="6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diverse,</a:t>
            </a:r>
            <a:r>
              <a:rPr sz="950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equitable</a:t>
            </a:r>
            <a:r>
              <a:rPr sz="950" spc="-20" dirty="0">
                <a:latin typeface="Calibri"/>
                <a:cs typeface="Calibri"/>
              </a:rPr>
              <a:t> </a:t>
            </a:r>
            <a:r>
              <a:rPr sz="950" spc="35" dirty="0">
                <a:latin typeface="Calibri"/>
                <a:cs typeface="Calibri"/>
              </a:rPr>
              <a:t>and </a:t>
            </a:r>
            <a:r>
              <a:rPr sz="950" spc="4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inclusive </a:t>
            </a:r>
            <a:r>
              <a:rPr sz="950" spc="20" dirty="0">
                <a:latin typeface="Calibri"/>
                <a:cs typeface="Calibri"/>
              </a:rPr>
              <a:t>growth </a:t>
            </a:r>
            <a:r>
              <a:rPr sz="950" spc="15" dirty="0">
                <a:latin typeface="Calibri"/>
                <a:cs typeface="Calibri"/>
              </a:rPr>
              <a:t>opportunities </a:t>
            </a:r>
            <a:r>
              <a:rPr sz="950" spc="10" dirty="0">
                <a:latin typeface="Calibri"/>
                <a:cs typeface="Calibri"/>
              </a:rPr>
              <a:t>for </a:t>
            </a:r>
            <a:r>
              <a:rPr sz="950" spc="25" dirty="0">
                <a:latin typeface="Calibri"/>
                <a:cs typeface="Calibri"/>
              </a:rPr>
              <a:t>all </a:t>
            </a:r>
            <a:r>
              <a:rPr sz="950" spc="15" dirty="0">
                <a:latin typeface="Calibri"/>
                <a:cs typeface="Calibri"/>
              </a:rPr>
              <a:t>employees </a:t>
            </a:r>
            <a:r>
              <a:rPr sz="950" spc="-20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which </a:t>
            </a:r>
            <a:r>
              <a:rPr sz="950" spc="20" dirty="0">
                <a:latin typeface="Calibri"/>
                <a:cs typeface="Calibri"/>
              </a:rPr>
              <a:t>includes:</a:t>
            </a:r>
            <a:endParaRPr sz="9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Calibri"/>
              <a:cs typeface="Calibri"/>
            </a:endParaRPr>
          </a:p>
          <a:p>
            <a:pPr marL="295910" indent="-287020">
              <a:buAutoNum type="arabicPeriod"/>
              <a:tabLst>
                <a:tab pos="296545" algn="l"/>
              </a:tabLst>
            </a:pPr>
            <a:r>
              <a:rPr sz="950" spc="15" dirty="0">
                <a:latin typeface="Calibri"/>
                <a:cs typeface="Calibri"/>
              </a:rPr>
              <a:t>Consultation with Tangible</a:t>
            </a:r>
            <a:r>
              <a:rPr sz="950" spc="40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Development</a:t>
            </a:r>
            <a:r>
              <a:rPr sz="950" spc="-25" dirty="0">
                <a:latin typeface="Calibri"/>
                <a:cs typeface="Calibri"/>
              </a:rPr>
              <a:t> </a:t>
            </a:r>
            <a:r>
              <a:rPr sz="950" spc="30" dirty="0">
                <a:latin typeface="Calibri"/>
                <a:cs typeface="Calibri"/>
              </a:rPr>
              <a:t>to</a:t>
            </a:r>
            <a:r>
              <a:rPr lang="en-US" sz="950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support</a:t>
            </a:r>
            <a:r>
              <a:rPr sz="950" spc="-20" dirty="0">
                <a:latin typeface="Calibri"/>
                <a:cs typeface="Calibri"/>
              </a:rPr>
              <a:t> </a:t>
            </a:r>
            <a:r>
              <a:rPr sz="950" spc="30" dirty="0">
                <a:latin typeface="Calibri"/>
                <a:cs typeface="Calibri"/>
              </a:rPr>
              <a:t>the</a:t>
            </a:r>
            <a:r>
              <a:rPr sz="950" spc="5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development</a:t>
            </a:r>
            <a:r>
              <a:rPr sz="950" spc="5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of</a:t>
            </a:r>
            <a:r>
              <a:rPr sz="950" spc="10" dirty="0">
                <a:latin typeface="Calibri"/>
                <a:cs typeface="Calibri"/>
              </a:rPr>
              <a:t> </a:t>
            </a:r>
            <a:r>
              <a:rPr sz="950" spc="25" dirty="0">
                <a:latin typeface="Calibri"/>
                <a:cs typeface="Calibri"/>
              </a:rPr>
              <a:t>DEI</a:t>
            </a:r>
            <a:r>
              <a:rPr sz="950" spc="-1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strategic</a:t>
            </a:r>
            <a:r>
              <a:rPr sz="950" spc="45" dirty="0">
                <a:latin typeface="Calibri"/>
                <a:cs typeface="Calibri"/>
              </a:rPr>
              <a:t> </a:t>
            </a:r>
            <a:r>
              <a:rPr sz="950" spc="5" dirty="0">
                <a:latin typeface="Calibri"/>
                <a:cs typeface="Calibri"/>
              </a:rPr>
              <a:t>goals</a:t>
            </a:r>
            <a:r>
              <a:rPr lang="en-US" sz="950" spc="5" dirty="0">
                <a:latin typeface="Calibri"/>
                <a:cs typeface="Calibri"/>
              </a:rPr>
              <a:t> </a:t>
            </a:r>
            <a:r>
              <a:rPr sz="950" spc="5" dirty="0">
                <a:latin typeface="Calibri"/>
                <a:cs typeface="Calibri"/>
              </a:rPr>
              <a:t>and</a:t>
            </a:r>
            <a:r>
              <a:rPr sz="950" spc="15" dirty="0">
                <a:latin typeface="Calibri"/>
                <a:cs typeface="Calibri"/>
              </a:rPr>
              <a:t> delivery</a:t>
            </a:r>
            <a:r>
              <a:rPr sz="950" spc="8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of </a:t>
            </a:r>
            <a:r>
              <a:rPr sz="950" spc="-5" dirty="0">
                <a:latin typeface="Calibri"/>
                <a:cs typeface="Calibri"/>
              </a:rPr>
              <a:t>DEI</a:t>
            </a:r>
            <a:r>
              <a:rPr sz="950" spc="55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learning</a:t>
            </a:r>
            <a:r>
              <a:rPr sz="950" dirty="0">
                <a:latin typeface="Calibri"/>
                <a:cs typeface="Calibri"/>
              </a:rPr>
              <a:t> </a:t>
            </a:r>
            <a:r>
              <a:rPr sz="950" spc="15" dirty="0">
                <a:latin typeface="Calibri"/>
                <a:cs typeface="Calibri"/>
              </a:rPr>
              <a:t>opportunities</a:t>
            </a:r>
            <a:endParaRPr lang="en-US" sz="950" spc="15" dirty="0">
              <a:latin typeface="Calibri"/>
              <a:cs typeface="Calibri"/>
            </a:endParaRPr>
          </a:p>
          <a:p>
            <a:pPr marL="295910" indent="-287020">
              <a:buAutoNum type="arabicPeriod"/>
              <a:tabLst>
                <a:tab pos="296545" algn="l"/>
              </a:tabLst>
            </a:pPr>
            <a:endParaRPr sz="950" dirty="0">
              <a:latin typeface="Calibri"/>
              <a:cs typeface="Calibri"/>
            </a:endParaRPr>
          </a:p>
          <a:p>
            <a:pPr marL="236856" indent="-228600">
              <a:spcBef>
                <a:spcPts val="65"/>
              </a:spcBef>
              <a:buFont typeface="+mj-lt"/>
              <a:buAutoNum type="arabicPeriod"/>
              <a:tabLst>
                <a:tab pos="233045" algn="l"/>
              </a:tabLst>
            </a:pPr>
            <a:r>
              <a:rPr sz="950" spc="15" dirty="0">
                <a:latin typeface="Calibri"/>
                <a:cs typeface="Calibri"/>
              </a:rPr>
              <a:t>Annual</a:t>
            </a:r>
            <a:r>
              <a:rPr sz="950" spc="10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conference</a:t>
            </a:r>
            <a:r>
              <a:rPr sz="950" spc="-30" dirty="0">
                <a:latin typeface="Calibri"/>
                <a:cs typeface="Calibri"/>
              </a:rPr>
              <a:t> </a:t>
            </a:r>
            <a:r>
              <a:rPr sz="950" spc="30" dirty="0">
                <a:latin typeface="Calibri"/>
                <a:cs typeface="Calibri"/>
              </a:rPr>
              <a:t>day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spc="5" dirty="0">
                <a:latin typeface="Calibri"/>
                <a:cs typeface="Calibri"/>
              </a:rPr>
              <a:t>open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30" dirty="0">
                <a:latin typeface="Calibri"/>
                <a:cs typeface="Calibri"/>
              </a:rPr>
              <a:t>to</a:t>
            </a:r>
            <a:r>
              <a:rPr sz="950" spc="15" dirty="0">
                <a:latin typeface="Calibri"/>
                <a:cs typeface="Calibri"/>
              </a:rPr>
              <a:t> </a:t>
            </a:r>
            <a:r>
              <a:rPr sz="950" dirty="0">
                <a:latin typeface="Calibri"/>
                <a:cs typeface="Calibri"/>
              </a:rPr>
              <a:t>all</a:t>
            </a:r>
            <a:r>
              <a:rPr sz="950" spc="10" dirty="0">
                <a:latin typeface="Calibri"/>
                <a:cs typeface="Calibri"/>
              </a:rPr>
              <a:t> </a:t>
            </a:r>
            <a:r>
              <a:rPr sz="950" spc="25" dirty="0">
                <a:latin typeface="Calibri"/>
                <a:cs typeface="Calibri"/>
              </a:rPr>
              <a:t>staff</a:t>
            </a:r>
            <a:r>
              <a:rPr sz="950" spc="15" dirty="0">
                <a:latin typeface="Calibri"/>
                <a:cs typeface="Calibri"/>
              </a:rPr>
              <a:t> with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a</a:t>
            </a:r>
            <a:r>
              <a:rPr lang="en-US" sz="950" spc="1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variety of </a:t>
            </a:r>
            <a:r>
              <a:rPr sz="950" spc="15" dirty="0">
                <a:latin typeface="Calibri"/>
                <a:cs typeface="Calibri"/>
              </a:rPr>
              <a:t>learning</a:t>
            </a:r>
            <a:r>
              <a:rPr sz="950" spc="-10" dirty="0">
                <a:latin typeface="Calibri"/>
                <a:cs typeface="Calibri"/>
              </a:rPr>
              <a:t> </a:t>
            </a:r>
            <a:r>
              <a:rPr sz="950" spc="20" dirty="0">
                <a:latin typeface="Calibri"/>
                <a:cs typeface="Calibri"/>
              </a:rPr>
              <a:t>opportunities</a:t>
            </a:r>
            <a:endParaRPr sz="95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-------------------------------------------------------------------------------------------------------------------</a:t>
            </a:r>
          </a:p>
          <a:p>
            <a:pPr marL="231775" marR="267970" algn="ctr">
              <a:lnSpc>
                <a:spcPct val="100000"/>
              </a:lnSpc>
              <a:spcBef>
                <a:spcPts val="5"/>
              </a:spcBef>
            </a:pPr>
            <a:r>
              <a:rPr spc="-5" dirty="0">
                <a:latin typeface="Arial"/>
                <a:cs typeface="Arial"/>
              </a:rPr>
              <a:t>Developing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229" dirty="0">
                <a:latin typeface="Arial"/>
                <a:cs typeface="Arial"/>
              </a:rPr>
              <a:t>&amp;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40" dirty="0">
                <a:latin typeface="Arial"/>
                <a:cs typeface="Arial"/>
              </a:rPr>
              <a:t>Sustaining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a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Diverse,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Equitable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229" dirty="0">
                <a:latin typeface="Arial"/>
                <a:cs typeface="Arial"/>
              </a:rPr>
              <a:t>&amp;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-45" dirty="0">
                <a:latin typeface="Arial"/>
                <a:cs typeface="Arial"/>
              </a:rPr>
              <a:t>Inclusive</a:t>
            </a:r>
            <a:r>
              <a:rPr spc="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Workforce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35" dirty="0">
                <a:latin typeface="Arial"/>
                <a:cs typeface="Arial"/>
              </a:rPr>
              <a:t>to </a:t>
            </a:r>
            <a:r>
              <a:rPr spc="-484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Support</a:t>
            </a:r>
            <a:r>
              <a:rPr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Individuals </a:t>
            </a:r>
            <a:r>
              <a:rPr spc="25" dirty="0">
                <a:latin typeface="Arial"/>
                <a:cs typeface="Arial"/>
              </a:rPr>
              <a:t>with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Complex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Disabilities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in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25" dirty="0">
                <a:latin typeface="Arial"/>
                <a:cs typeface="Arial"/>
              </a:rPr>
              <a:t>Monroe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County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073785" y="1237678"/>
            <a:ext cx="80441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20" dirty="0">
                <a:latin typeface="Arial"/>
                <a:cs typeface="Arial"/>
              </a:rPr>
              <a:t>---------------------------------------------------------------------------------------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1778" y="5701919"/>
            <a:ext cx="2011299" cy="16622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332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Arial-BoldItalicMT</vt:lpstr>
      <vt:lpstr>Calibri</vt:lpstr>
      <vt:lpstr>Office Theme</vt:lpstr>
      <vt:lpstr>------------------------------------------------------------------------------------------------------------------- Developing &amp; Sustaining a Diverse, Equitable &amp; Inclusive Workforce to  Support Individuals with Complex Disabilities in Monroe County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Yearly Goals Timeline</dc:title>
  <dc:creator>Microsoft Corporation</dc:creator>
  <cp:keywords>Motivational, yearlygoals, resolution, 5years, plan, career, goals, cards, block, custom timeline, smart, arrow, timeline, plan, path, channel, roadmap</cp:keywords>
  <cp:lastModifiedBy>DiCesare, Erin</cp:lastModifiedBy>
  <cp:revision>3</cp:revision>
  <dcterms:created xsi:type="dcterms:W3CDTF">2022-07-27T18:08:51Z</dcterms:created>
  <dcterms:modified xsi:type="dcterms:W3CDTF">2022-07-28T14:26:54Z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2022-07-26T00:00:00Z</vt:filetime>
  </property>
  <property fmtid="{D5CDD505-2E9C-101B-9397-08002B2CF9AE}" pid="3" name="LastSaved">
    <vt:filetime>2022-07-27T00:00:00Z</vt:filetime>
  </property>
</Properties>
</file>